
<file path=[Content_Types].xml><?xml version="1.0" encoding="utf-8"?>
<Types xmlns="http://schemas.openxmlformats.org/package/2006/content-types">
  <Default ContentType="application/vnd.openxmlformats-officedocument.vmlDrawing" Extension="vml"/>
  <Default ContentType="image/x-wmf" Extension="wmf"/>
  <Default ContentType="application/vnd.openxmlformats-officedocument.oleObject" Extension="bin"/>
  <Default ContentType="image/png" Extension="png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34.xml"/>
  <Override ContentType="application/vnd.openxmlformats-officedocument.presentationml.slide+xml" PartName="/ppt/slides/slide54.xml"/>
  <Override ContentType="application/vnd.openxmlformats-officedocument.presentationml.slide+xml" PartName="/ppt/slides/slide4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56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45.xml"/>
  <Override ContentType="application/vnd.openxmlformats-officedocument.presentationml.slide+xml" PartName="/ppt/slides/slide2.xml"/>
  <Override ContentType="application/vnd.openxmlformats-officedocument.presentationml.slide+xml" PartName="/ppt/slides/slide31.xml"/>
  <Override ContentType="application/vnd.openxmlformats-officedocument.presentationml.slide+xml" PartName="/ppt/slides/slide3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41.xml"/>
  <Override ContentType="application/vnd.openxmlformats-officedocument.presentationml.slide+xml" PartName="/ppt/slides/slide36.xml"/>
  <Override ContentType="application/vnd.openxmlformats-officedocument.presentationml.slide+xml" PartName="/ppt/slides/slide32.xml"/>
  <Override ContentType="application/vnd.openxmlformats-officedocument.presentationml.slide+xml" PartName="/ppt/slides/slide15.xml"/>
  <Override ContentType="application/vnd.openxmlformats-officedocument.presentationml.slide+xml" PartName="/ppt/slides/slide53.xml"/>
  <Override ContentType="application/vnd.openxmlformats-officedocument.presentationml.slide+xml" PartName="/ppt/slides/slide17.xml"/>
  <Override ContentType="application/vnd.openxmlformats-officedocument.presentationml.slide+xml" PartName="/ppt/slides/slide50.xml"/>
  <Override ContentType="application/vnd.openxmlformats-officedocument.presentationml.slide+xml" PartName="/ppt/slides/slide6.xml"/>
  <Override ContentType="application/vnd.openxmlformats-officedocument.presentationml.slide+xml" PartName="/ppt/slides/slide55.xml"/>
  <Override ContentType="application/vnd.openxmlformats-officedocument.presentationml.slide+xml" PartName="/ppt/slides/slide49.xml"/>
  <Override ContentType="application/vnd.openxmlformats-officedocument.presentationml.slide+xml" PartName="/ppt/slides/slide1.xml"/>
  <Override ContentType="application/vnd.openxmlformats-officedocument.presentationml.slide+xml" PartName="/ppt/slides/slide40.xml"/>
  <Override ContentType="application/vnd.openxmlformats-officedocument.presentationml.slide+xml" PartName="/ppt/slides/slide10.xml"/>
  <Override ContentType="application/vnd.openxmlformats-officedocument.presentationml.slide+xml" PartName="/ppt/slides/slide8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39.xml"/>
  <Override ContentType="application/vnd.openxmlformats-officedocument.presentationml.slide+xml" PartName="/ppt/slides/slide38.xml"/>
  <Override ContentType="application/vnd.openxmlformats-officedocument.presentationml.slide+xml" PartName="/ppt/slides/slide25.xml"/>
  <Override ContentType="application/vnd.openxmlformats-officedocument.presentationml.slide+xml" PartName="/ppt/slides/slide51.xml"/>
  <Override ContentType="application/vnd.openxmlformats-officedocument.presentationml.slide+xml" PartName="/ppt/slides/slide47.xml"/>
  <Override ContentType="application/vnd.openxmlformats-officedocument.presentationml.slide+xml" PartName="/ppt/slides/slide33.xml"/>
  <Override ContentType="application/vnd.openxmlformats-officedocument.presentationml.slide+xml" PartName="/ppt/slides/slide29.xml"/>
  <Override ContentType="application/vnd.openxmlformats-officedocument.presentationml.slide+xml" PartName="/ppt/slides/slide37.xml"/>
  <Override ContentType="application/vnd.openxmlformats-officedocument.presentationml.slide+xml" PartName="/ppt/slides/slide44.xml"/>
  <Override ContentType="application/vnd.openxmlformats-officedocument.presentationml.slide+xml" PartName="/ppt/slides/slide57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46.xml"/>
  <Override ContentType="application/vnd.openxmlformats-officedocument.presentationml.slide+xml" PartName="/ppt/slides/slide18.xml"/>
  <Override ContentType="application/vnd.openxmlformats-officedocument.presentationml.slide+xml" PartName="/ppt/slides/slide20.xml"/>
  <Override ContentType="application/vnd.openxmlformats-officedocument.presentationml.slide+xml" PartName="/ppt/slides/slide42.xml"/>
  <Override ContentType="application/vnd.openxmlformats-officedocument.presentationml.slide+xml" PartName="/ppt/slides/slide24.xml"/>
  <Override ContentType="application/vnd.openxmlformats-officedocument.presentationml.slide+xml" PartName="/ppt/slides/slide12.xml"/>
  <Override ContentType="application/vnd.openxmlformats-officedocument.presentationml.slide+xml" PartName="/ppt/slides/slide52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6858000" cx="9144000"/>
  <p:notesSz cx="6858000" cy="9144000"/>
  <p:defaultTextStyle>
    <a:defPPr lvl="0">
      <a:defRPr lang="en-US"/>
    </a:defPPr>
    <a:lvl1pPr lvl="0" rtl="0" algn="ctr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lvl="1" marL="457200" rtl="0" algn="ctr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lvl="2" marL="914400" rtl="0" algn="ctr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lvl="3" marL="1371600" rtl="0" algn="ctr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lvl="4" marL="1828800" rtl="0" algn="ctr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defTabSz="914400" eaLnBrk="1" hangingPunct="1" latinLnBrk="0" lvl="5" marL="2286000" rtl="0" algn="l">
      <a:defRPr kern="1200">
        <a:solidFill>
          <a:schemeClr val="tx1"/>
        </a:solidFill>
        <a:latin typeface="Arial" charset="0"/>
        <a:ea typeface="+mn-ea"/>
        <a:cs typeface="+mn-cs"/>
      </a:defRPr>
    </a:lvl6pPr>
    <a:lvl7pPr defTabSz="914400" eaLnBrk="1" hangingPunct="1" latinLnBrk="0" lvl="6" marL="2743200" rtl="0" algn="l">
      <a:defRPr kern="1200">
        <a:solidFill>
          <a:schemeClr val="tx1"/>
        </a:solidFill>
        <a:latin typeface="Arial" charset="0"/>
        <a:ea typeface="+mn-ea"/>
        <a:cs typeface="+mn-cs"/>
      </a:defRPr>
    </a:lvl7pPr>
    <a:lvl8pPr defTabSz="914400" eaLnBrk="1" hangingPunct="1" latinLnBrk="0" lvl="7" marL="3200400" rtl="0" algn="l">
      <a:defRPr kern="1200">
        <a:solidFill>
          <a:schemeClr val="tx1"/>
        </a:solidFill>
        <a:latin typeface="Arial" charset="0"/>
        <a:ea typeface="+mn-ea"/>
        <a:cs typeface="+mn-cs"/>
      </a:defRPr>
    </a:lvl8pPr>
    <a:lvl9pPr defTabSz="914400" eaLnBrk="1" hangingPunct="1" latinLnBrk="0" lvl="8" marL="3657600" rtl="0" algn="l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58" Type="http://schemas.openxmlformats.org/officeDocument/2006/relationships/slide" Target="slides/slide54.xml"/><Relationship Id="rId12" Type="http://schemas.openxmlformats.org/officeDocument/2006/relationships/slide" Target="slides/slide8.xml"/><Relationship Id="rId50" Type="http://schemas.openxmlformats.org/officeDocument/2006/relationships/slide" Target="slides/slide46.xml"/><Relationship Id="rId38" Type="http://schemas.openxmlformats.org/officeDocument/2006/relationships/slide" Target="slides/slide34.xml"/><Relationship Id="rId15" Type="http://schemas.openxmlformats.org/officeDocument/2006/relationships/slide" Target="slides/slide11.xml"/><Relationship Id="rId46" Type="http://schemas.openxmlformats.org/officeDocument/2006/relationships/slide" Target="slides/slide42.xml"/><Relationship Id="rId25" Type="http://schemas.openxmlformats.org/officeDocument/2006/relationships/slide" Target="slides/slide21.xml"/><Relationship Id="rId29" Type="http://schemas.openxmlformats.org/officeDocument/2006/relationships/slide" Target="slides/slide25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35" Type="http://schemas.openxmlformats.org/officeDocument/2006/relationships/slide" Target="slides/slide31.xml"/><Relationship Id="rId4" Type="http://schemas.openxmlformats.org/officeDocument/2006/relationships/notesMaster" Target="notesMasters/notesMaster1.xml"/><Relationship Id="rId42" Type="http://schemas.openxmlformats.org/officeDocument/2006/relationships/slide" Target="slides/slide38.xml"/><Relationship Id="rId9" Type="http://schemas.openxmlformats.org/officeDocument/2006/relationships/slide" Target="slides/slide5.xml"/><Relationship Id="rId31" Type="http://schemas.openxmlformats.org/officeDocument/2006/relationships/slide" Target="slides/slide27.xml"/><Relationship Id="rId48" Type="http://schemas.openxmlformats.org/officeDocument/2006/relationships/slide" Target="slides/slide44.xml"/><Relationship Id="rId43" Type="http://schemas.openxmlformats.org/officeDocument/2006/relationships/slide" Target="slides/slide39.xml"/><Relationship Id="rId33" Type="http://schemas.openxmlformats.org/officeDocument/2006/relationships/slide" Target="slides/slide29.xml"/><Relationship Id="rId44" Type="http://schemas.openxmlformats.org/officeDocument/2006/relationships/slide" Target="slides/slide40.xml"/><Relationship Id="rId5" Type="http://schemas.openxmlformats.org/officeDocument/2006/relationships/slide" Target="slides/slide1.xml"/><Relationship Id="rId24" Type="http://schemas.openxmlformats.org/officeDocument/2006/relationships/slide" Target="slides/slide20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" Type="http://schemas.openxmlformats.org/officeDocument/2006/relationships/presProps" Target="presProps1.xml"/><Relationship Id="rId59" Type="http://schemas.openxmlformats.org/officeDocument/2006/relationships/slide" Target="slides/slide55.xml"/><Relationship Id="rId45" Type="http://schemas.openxmlformats.org/officeDocument/2006/relationships/slide" Target="slides/slide41.xml"/><Relationship Id="rId6" Type="http://schemas.openxmlformats.org/officeDocument/2006/relationships/slide" Target="slides/slide2.xml"/><Relationship Id="rId57" Type="http://schemas.openxmlformats.org/officeDocument/2006/relationships/slide" Target="slides/slide53.xml"/><Relationship Id="rId41" Type="http://schemas.openxmlformats.org/officeDocument/2006/relationships/slide" Target="slides/slide37.xml"/><Relationship Id="rId56" Type="http://schemas.openxmlformats.org/officeDocument/2006/relationships/slide" Target="slides/slide52.xml"/><Relationship Id="rId51" Type="http://schemas.openxmlformats.org/officeDocument/2006/relationships/slide" Target="slides/slide47.xml"/><Relationship Id="rId40" Type="http://schemas.openxmlformats.org/officeDocument/2006/relationships/slide" Target="slides/slide36.xml"/><Relationship Id="rId54" Type="http://schemas.openxmlformats.org/officeDocument/2006/relationships/slide" Target="slides/slide50.xml"/><Relationship Id="rId16" Type="http://schemas.openxmlformats.org/officeDocument/2006/relationships/slide" Target="slides/slide12.xml"/><Relationship Id="rId28" Type="http://schemas.openxmlformats.org/officeDocument/2006/relationships/slide" Target="slides/slide24.xml"/><Relationship Id="rId20" Type="http://schemas.openxmlformats.org/officeDocument/2006/relationships/slide" Target="slides/slide16.xml"/><Relationship Id="rId60" Type="http://schemas.openxmlformats.org/officeDocument/2006/relationships/slide" Target="slides/slide56.xml"/><Relationship Id="rId39" Type="http://schemas.openxmlformats.org/officeDocument/2006/relationships/slide" Target="slides/slide35.xml"/><Relationship Id="rId11" Type="http://schemas.openxmlformats.org/officeDocument/2006/relationships/slide" Target="slides/slide7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7" Type="http://schemas.openxmlformats.org/officeDocument/2006/relationships/slide" Target="slides/slide23.xml"/><Relationship Id="rId53" Type="http://schemas.openxmlformats.org/officeDocument/2006/relationships/slide" Target="slides/slide49.xml"/><Relationship Id="rId34" Type="http://schemas.openxmlformats.org/officeDocument/2006/relationships/slide" Target="slides/slide30.xml"/><Relationship Id="rId61" Type="http://schemas.openxmlformats.org/officeDocument/2006/relationships/slide" Target="slides/slide57.xml"/><Relationship Id="rId22" Type="http://schemas.openxmlformats.org/officeDocument/2006/relationships/slide" Target="slides/slide18.xml"/><Relationship Id="rId1" Type="http://schemas.openxmlformats.org/officeDocument/2006/relationships/theme" Target="theme/theme1.xml"/><Relationship Id="rId18" Type="http://schemas.openxmlformats.org/officeDocument/2006/relationships/slide" Target="slides/slide14.xml"/><Relationship Id="rId30" Type="http://schemas.openxmlformats.org/officeDocument/2006/relationships/slide" Target="slides/slide26.xml"/><Relationship Id="rId26" Type="http://schemas.openxmlformats.org/officeDocument/2006/relationships/slide" Target="slides/slide22.xml"/><Relationship Id="rId49" Type="http://schemas.openxmlformats.org/officeDocument/2006/relationships/slide" Target="slides/slide45.xml"/><Relationship Id="rId21" Type="http://schemas.openxmlformats.org/officeDocument/2006/relationships/slide" Target="slides/slide1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9" Type="http://schemas.openxmlformats.org/officeDocument/2006/relationships/slide" Target="slides/slide15.xml"/><Relationship Id="rId52" Type="http://schemas.openxmlformats.org/officeDocument/2006/relationships/slide" Target="slides/slide48.xml"/><Relationship Id="rId17" Type="http://schemas.openxmlformats.org/officeDocument/2006/relationships/slide" Target="slides/slide13.xml"/><Relationship Id="rId55" Type="http://schemas.openxmlformats.org/officeDocument/2006/relationships/slide" Target="slides/slide51.xml"/><Relationship Id="rId3" Type="http://schemas.openxmlformats.org/officeDocument/2006/relationships/slideMaster" Target="slideMasters/slideMaster1.xml"/><Relationship Id="rId37" Type="http://schemas.openxmlformats.org/officeDocument/2006/relationships/slide" Target="slides/slide33.xml"/><Relationship Id="rId47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F5D87-73EC-47CD-BC3F-BE0255BE2951}" type="datetimeFigureOut">
              <a:rPr lang="en-US" smtClean="0"/>
              <a:pPr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CE209-204E-4C40-95FE-6C161BCB22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CE209-204E-4C40-95FE-6C161BCB22B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Ereksi</a:t>
            </a:r>
            <a:r>
              <a:rPr lang="en-US" dirty="0" smtClean="0"/>
              <a:t> : </a:t>
            </a:r>
            <a:r>
              <a:rPr lang="en-US" dirty="0" err="1" smtClean="0"/>
              <a:t>penegangan</a:t>
            </a:r>
            <a:r>
              <a:rPr lang="en-US" dirty="0" smtClean="0"/>
              <a:t>, </a:t>
            </a:r>
            <a:r>
              <a:rPr lang="en-US" dirty="0" err="1" smtClean="0"/>
              <a:t>pembesaran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pemanjangan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penis yang </a:t>
            </a:r>
            <a:r>
              <a:rPr lang="en-US" dirty="0" err="1" smtClean="0"/>
              <a:t>disebabkan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penambahan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dipenis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Ejakulasi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keluarnya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mani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mengandung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saluran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dibatang</a:t>
            </a:r>
            <a:r>
              <a:rPr lang="en-US" baseline="0" dirty="0" smtClean="0"/>
              <a:t> penis.</a:t>
            </a:r>
          </a:p>
          <a:p>
            <a:r>
              <a:rPr lang="en-US" baseline="0" dirty="0" err="1" smtClean="0"/>
              <a:t>Ejakulasi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alami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disadari</a:t>
            </a:r>
            <a:r>
              <a:rPr lang="en-US" baseline="0" dirty="0" smtClean="0"/>
              <a:t>) : </a:t>
            </a:r>
            <a:r>
              <a:rPr lang="en-US" i="1" baseline="0" dirty="0" err="1" smtClean="0">
                <a:solidFill>
                  <a:srgbClr val="FF0000"/>
                </a:solidFill>
              </a:rPr>
              <a:t>mimpi</a:t>
            </a:r>
            <a:r>
              <a:rPr lang="en-US" i="1" baseline="0" dirty="0" smtClean="0">
                <a:solidFill>
                  <a:srgbClr val="FF0000"/>
                </a:solidFill>
              </a:rPr>
              <a:t> </a:t>
            </a:r>
            <a:r>
              <a:rPr lang="en-US" i="1" baseline="0" dirty="0" err="1" smtClean="0">
                <a:solidFill>
                  <a:srgbClr val="FF0000"/>
                </a:solidFill>
              </a:rPr>
              <a:t>basah</a:t>
            </a:r>
            <a:endParaRPr lang="en-US" i="1" baseline="0" dirty="0" smtClean="0">
              <a:solidFill>
                <a:srgbClr val="FF0000"/>
              </a:solidFill>
            </a:endParaRPr>
          </a:p>
          <a:p>
            <a:r>
              <a:rPr lang="en-US" baseline="0" dirty="0" err="1" smtClean="0"/>
              <a:t>Ejakulasi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terjadi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rangsangan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sendiri</a:t>
            </a:r>
            <a:r>
              <a:rPr lang="en-US" baseline="0" dirty="0" smtClean="0"/>
              <a:t> : </a:t>
            </a:r>
            <a:r>
              <a:rPr lang="en-US" i="1" baseline="0" dirty="0" err="1" smtClean="0">
                <a:solidFill>
                  <a:srgbClr val="FF0000"/>
                </a:solidFill>
              </a:rPr>
              <a:t>onani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CE209-204E-4C40-95FE-6C161BCB22B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CE209-204E-4C40-95FE-6C161BCB22B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2EFDBB9-4893-42E6-BC92-458367390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75A6-8D25-4D7B-8DED-017D039CB3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8EC3F-C92D-4976-81EE-441EDE42BF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6A107A95-1371-40EE-8941-299E877EF6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0A038DF-BA99-432A-A141-A9044D0359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F9ECB-B643-4E91-B6C7-E0A54F5F5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8F34-44B3-47DC-80E8-31C7E8D555A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44D68F7-9AF7-449B-A733-6AD89386BD0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A80B-A353-48B0-B9BE-5CF865BCC3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304214C-4EE0-4996-9A0F-FEBC0A7239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6E519179-A856-4DF7-B919-C8C96B66EDA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0CB9634-BDF2-4FC9-83A8-F3D8994B59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WordArt 5"/>
          <p:cNvSpPr>
            <a:spLocks noChangeArrowheads="1" noChangeShapeType="1" noTextEdit="1"/>
          </p:cNvSpPr>
          <p:nvPr/>
        </p:nvSpPr>
        <p:spPr bwMode="auto">
          <a:xfrm>
            <a:off x="2133600" y="1981200"/>
            <a:ext cx="5678760" cy="216788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8898"/>
              </a:avLst>
            </a:prstTxWarp>
          </a:bodyPr>
          <a:lstStyle/>
          <a:p>
            <a:r>
              <a:rPr lang="en-US" sz="2000" kern="10" dirty="0" err="1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Rounded MT Bold" pitchFamily="34" charset="0"/>
              </a:rPr>
              <a:t>Sistem</a:t>
            </a:r>
            <a:r>
              <a:rPr lang="en-US" sz="2000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Rounded MT Bold" pitchFamily="34" charset="0"/>
              </a:rPr>
              <a:t> </a:t>
            </a:r>
            <a:r>
              <a:rPr lang="en-US" sz="2000" kern="10" dirty="0" err="1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Rounded MT Bold" pitchFamily="34" charset="0"/>
              </a:rPr>
              <a:t>Reproduksi</a:t>
            </a:r>
            <a:r>
              <a:rPr lang="en-US" sz="20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Rounded MT Bold" pitchFamily="34" charset="0"/>
              </a:rPr>
              <a:t> 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Organ reproduksi luar</a:t>
            </a: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1447800" y="4724400"/>
            <a:ext cx="624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Potongan melintang penis pada organ reproduksi luar pria. </a:t>
            </a: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2" cstate="print"/>
          <a:srcRect l="5862" t="8879"/>
          <a:stretch>
            <a:fillRect/>
          </a:stretch>
        </p:blipFill>
        <p:spPr bwMode="auto">
          <a:xfrm>
            <a:off x="2362200" y="1676400"/>
            <a:ext cx="39624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93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2514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Spermatogenesis</a:t>
            </a:r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219200" y="5562600"/>
            <a:ext cx="624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Spermatogenesis pada tubulus seminiferus. </a:t>
            </a:r>
          </a:p>
        </p:txBody>
      </p:sp>
      <p:graphicFrame>
        <p:nvGraphicFramePr>
          <p:cNvPr id="14343" name="Object 7"/>
          <p:cNvGraphicFramePr>
            <a:graphicFrameLocks noChangeAspect="1"/>
          </p:cNvGraphicFramePr>
          <p:nvPr/>
        </p:nvGraphicFramePr>
        <p:xfrm>
          <a:off x="76200" y="1219200"/>
          <a:ext cx="8991600" cy="4278313"/>
        </p:xfrm>
        <a:graphic>
          <a:graphicData uri="http://schemas.openxmlformats.org/presentationml/2006/ole">
            <p:oleObj spid="_x0000_s14343" name="Image" r:id="rId3" imgW="8063492" imgH="3834921" progId="">
              <p:embed/>
            </p:oleObj>
          </a:graphicData>
        </a:graphic>
      </p:graphicFrame>
      <p:sp>
        <p:nvSpPr>
          <p:cNvPr id="14347" name="WordArt 1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85852" y="1643050"/>
            <a:ext cx="5929354" cy="41434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smtClean="0"/>
              <a:t> </a:t>
            </a:r>
            <a:r>
              <a:rPr lang="en-US" b="1" dirty="0" err="1" smtClean="0"/>
              <a:t>Testosteron</a:t>
            </a:r>
            <a:r>
              <a:rPr lang="en-US" b="1" dirty="0" smtClean="0"/>
              <a:t> : </a:t>
            </a:r>
            <a:r>
              <a:rPr lang="en-US" b="1" dirty="0" err="1" smtClean="0"/>
              <a:t>mendorong</a:t>
            </a:r>
            <a:r>
              <a:rPr lang="en-US" b="1" dirty="0" smtClean="0"/>
              <a:t> </a:t>
            </a:r>
            <a:r>
              <a:rPr lang="en-US" b="1" dirty="0" err="1" smtClean="0"/>
              <a:t>terjadinya</a:t>
            </a:r>
            <a:r>
              <a:rPr lang="en-US" b="1" dirty="0" smtClean="0"/>
              <a:t> 	  	  	            spermatogenesis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smtClean="0"/>
              <a:t> LH : </a:t>
            </a:r>
            <a:r>
              <a:rPr lang="en-US" b="1" dirty="0" err="1" smtClean="0"/>
              <a:t>menghasilkan</a:t>
            </a:r>
            <a:r>
              <a:rPr lang="en-US" b="1" dirty="0" smtClean="0"/>
              <a:t> </a:t>
            </a:r>
            <a:r>
              <a:rPr lang="en-US" b="1" dirty="0" err="1" smtClean="0"/>
              <a:t>testosteron</a:t>
            </a:r>
            <a:endParaRPr lang="en-US" b="1" dirty="0" smtClean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smtClean="0"/>
              <a:t> FSH : </a:t>
            </a:r>
            <a:r>
              <a:rPr lang="en-US" b="1" dirty="0" err="1" smtClean="0"/>
              <a:t>mengubah</a:t>
            </a:r>
            <a:r>
              <a:rPr lang="en-US" b="1" dirty="0" smtClean="0"/>
              <a:t> </a:t>
            </a:r>
            <a:r>
              <a:rPr lang="en-US" b="1" dirty="0" err="1" smtClean="0"/>
              <a:t>sel</a:t>
            </a:r>
            <a:r>
              <a:rPr lang="en-US" b="1" dirty="0" smtClean="0"/>
              <a:t> </a:t>
            </a:r>
            <a:r>
              <a:rPr lang="en-US" b="1" dirty="0" err="1" smtClean="0"/>
              <a:t>spermatid</a:t>
            </a:r>
            <a:r>
              <a:rPr lang="en-US" b="1" dirty="0" smtClean="0"/>
              <a:t> </a:t>
            </a:r>
            <a:r>
              <a:rPr lang="en-US" b="1" dirty="0" err="1" smtClean="0"/>
              <a:t>menjadi</a:t>
            </a:r>
            <a:r>
              <a:rPr lang="en-US" b="1" dirty="0" smtClean="0"/>
              <a:t> </a:t>
            </a:r>
            <a:r>
              <a:rPr lang="en-US" b="1" dirty="0" err="1" smtClean="0"/>
              <a:t>sperma</a:t>
            </a:r>
            <a:endParaRPr lang="en-US" b="1" dirty="0" smtClean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smtClean="0"/>
              <a:t> Estrogen : </a:t>
            </a:r>
            <a:r>
              <a:rPr lang="en-US" b="1" dirty="0" err="1" smtClean="0"/>
              <a:t>pematangan</a:t>
            </a:r>
            <a:r>
              <a:rPr lang="en-US" b="1" dirty="0" smtClean="0"/>
              <a:t> </a:t>
            </a:r>
            <a:r>
              <a:rPr lang="en-US" b="1" dirty="0" err="1" smtClean="0"/>
              <a:t>sperma</a:t>
            </a:r>
            <a:endParaRPr lang="en-US" b="1" dirty="0" smtClean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smtClean="0"/>
              <a:t> </a:t>
            </a:r>
            <a:r>
              <a:rPr lang="en-US" b="1" dirty="0" err="1" smtClean="0"/>
              <a:t>Hormon</a:t>
            </a:r>
            <a:r>
              <a:rPr lang="en-US" b="1" dirty="0" smtClean="0"/>
              <a:t> </a:t>
            </a:r>
            <a:r>
              <a:rPr lang="en-US" b="1" dirty="0" err="1" smtClean="0"/>
              <a:t>pertumbuhan</a:t>
            </a:r>
            <a:r>
              <a:rPr lang="en-US" b="1" dirty="0" smtClean="0"/>
              <a:t> : </a:t>
            </a:r>
            <a:r>
              <a:rPr lang="en-US" b="1" dirty="0" err="1" smtClean="0"/>
              <a:t>memulai</a:t>
            </a:r>
            <a:r>
              <a:rPr lang="en-US" b="1" dirty="0" smtClean="0"/>
              <a:t> spermatogenesis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457200" y="838200"/>
            <a:ext cx="716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err="1">
                <a:solidFill>
                  <a:srgbClr val="0099FF"/>
                </a:solidFill>
                <a:sym typeface="Wingdings" pitchFamily="2" charset="2"/>
              </a:rPr>
              <a:t>Hormon-hormon</a:t>
            </a:r>
            <a:r>
              <a:rPr lang="en-US" sz="2400" b="1" dirty="0">
                <a:solidFill>
                  <a:srgbClr val="0099FF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0099FF"/>
                </a:solidFill>
                <a:sym typeface="Wingdings" pitchFamily="2" charset="2"/>
              </a:rPr>
              <a:t>pada</a:t>
            </a:r>
            <a:r>
              <a:rPr lang="en-US" sz="2400" b="1" dirty="0">
                <a:solidFill>
                  <a:srgbClr val="0099FF"/>
                </a:solidFill>
                <a:sym typeface="Wingdings" pitchFamily="2" charset="2"/>
              </a:rPr>
              <a:t> </a:t>
            </a:r>
            <a:r>
              <a:rPr lang="en-US" sz="2400" b="1" dirty="0" err="1">
                <a:solidFill>
                  <a:srgbClr val="0099FF"/>
                </a:solidFill>
                <a:sym typeface="Wingdings" pitchFamily="2" charset="2"/>
              </a:rPr>
              <a:t>Pria</a:t>
            </a:r>
            <a:endParaRPr lang="en-US" sz="2400" b="1" dirty="0">
              <a:solidFill>
                <a:srgbClr val="0099FF"/>
              </a:solidFill>
              <a:sym typeface="Wingdings" pitchFamily="2" charset="2"/>
            </a:endParaRPr>
          </a:p>
        </p:txBody>
      </p:sp>
      <p:sp>
        <p:nvSpPr>
          <p:cNvPr id="20488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Morfologi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 </a:t>
            </a:r>
            <a:r>
              <a:rPr lang="en-US" dirty="0" err="1" smtClean="0"/>
              <a:t>matang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Kepala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 : </a:t>
            </a:r>
          </a:p>
          <a:p>
            <a:pPr lvl="1"/>
            <a:r>
              <a:rPr lang="en-US" dirty="0" err="1" smtClean="0"/>
              <a:t>Sel</a:t>
            </a:r>
            <a:r>
              <a:rPr lang="en-US" dirty="0" smtClean="0"/>
              <a:t> </a:t>
            </a:r>
            <a:r>
              <a:rPr lang="en-US" dirty="0" err="1" smtClean="0"/>
              <a:t>berinti</a:t>
            </a:r>
            <a:r>
              <a:rPr lang="en-US" dirty="0" smtClean="0"/>
              <a:t> </a:t>
            </a:r>
            <a:r>
              <a:rPr lang="en-US" dirty="0" err="1" smtClean="0"/>
              <a:t>tebal</a:t>
            </a:r>
            <a:r>
              <a:rPr lang="en-US" dirty="0" smtClean="0"/>
              <a:t>,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  <a:r>
              <a:rPr lang="en-US" dirty="0" err="1" smtClean="0"/>
              <a:t>sitoplasma</a:t>
            </a:r>
            <a:endParaRPr lang="en-US" dirty="0" smtClean="0"/>
          </a:p>
          <a:p>
            <a:pPr lvl="1"/>
            <a:r>
              <a:rPr lang="en-US" dirty="0" err="1" smtClean="0"/>
              <a:t>Selubung</a:t>
            </a:r>
            <a:r>
              <a:rPr lang="en-US" dirty="0" smtClean="0"/>
              <a:t> </a:t>
            </a:r>
            <a:r>
              <a:rPr lang="en-US" dirty="0" err="1" smtClean="0"/>
              <a:t>tebal</a:t>
            </a:r>
            <a:r>
              <a:rPr lang="en-US" dirty="0" smtClean="0"/>
              <a:t> (</a:t>
            </a:r>
            <a:r>
              <a:rPr lang="en-US" dirty="0" err="1" smtClean="0"/>
              <a:t>akrosom</a:t>
            </a:r>
            <a:r>
              <a:rPr lang="en-US" dirty="0" smtClean="0"/>
              <a:t>),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hialuronidase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proteinasi</a:t>
            </a:r>
            <a:r>
              <a:rPr lang="en-US" dirty="0" smtClean="0"/>
              <a:t> (</a:t>
            </a:r>
            <a:r>
              <a:rPr lang="en-US" dirty="0" err="1" smtClean="0"/>
              <a:t>menembus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pelindung</a:t>
            </a:r>
            <a:r>
              <a:rPr lang="en-US" dirty="0" smtClean="0"/>
              <a:t> ovum)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Morfologi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 </a:t>
            </a:r>
            <a:r>
              <a:rPr lang="en-US" dirty="0" err="1" smtClean="0"/>
              <a:t>matang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mitokondria</a:t>
            </a:r>
            <a:r>
              <a:rPr lang="en-US" dirty="0" smtClean="0"/>
              <a:t>, </a:t>
            </a:r>
            <a:r>
              <a:rPr lang="en-US" dirty="0" err="1" smtClean="0"/>
              <a:t>pembentukan</a:t>
            </a:r>
            <a:r>
              <a:rPr lang="en-US" dirty="0" smtClean="0"/>
              <a:t> </a:t>
            </a:r>
            <a:r>
              <a:rPr lang="en-US" dirty="0" err="1" smtClean="0"/>
              <a:t>energi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pergerakan</a:t>
            </a:r>
            <a:r>
              <a:rPr lang="en-US" dirty="0" smtClean="0"/>
              <a:t> </a:t>
            </a:r>
            <a:r>
              <a:rPr lang="en-US" dirty="0" err="1" smtClean="0"/>
              <a:t>ekor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ekor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gerak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 agar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ovum</a:t>
            </a:r>
            <a:endParaRPr lang="en-US" dirty="0"/>
          </a:p>
        </p:txBody>
      </p:sp>
    </p:spTree>
  </p:cSld>
  <p:clrMapOvr>
    <a:masterClrMapping/>
  </p:clrMapOvr>
  <p:transition spd="slow">
    <p:whee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800600" y="2590800"/>
            <a:ext cx="3581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9900FF"/>
                </a:solidFill>
                <a:sym typeface="Wingdings" pitchFamily="2" charset="2"/>
              </a:rPr>
              <a:t>Sistem Reproduksi Wanita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57200" y="106680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Organ reproduksi dalam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09600" y="1676400"/>
            <a:ext cx="3581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Oviduk 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Uterus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Vagina </a:t>
            </a:r>
            <a:r>
              <a:rPr lang="en-US"/>
              <a:t> 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457200" y="3563938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Organ reproduksi luar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609600" y="4173538"/>
            <a:ext cx="3581400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Vulva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Mons pubis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Labium mayor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Labium minor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Klitoris</a:t>
            </a:r>
            <a:endParaRPr lang="en-US"/>
          </a:p>
        </p:txBody>
      </p:sp>
      <p:sp>
        <p:nvSpPr>
          <p:cNvPr id="15369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Oviduk</a:t>
            </a:r>
            <a:r>
              <a:rPr lang="en-US" dirty="0" smtClean="0"/>
              <a:t>/tuba </a:t>
            </a:r>
            <a:r>
              <a:rPr lang="en-US" dirty="0" err="1" smtClean="0"/>
              <a:t>fallopi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yaang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dilalui</a:t>
            </a:r>
            <a:r>
              <a:rPr lang="en-US" dirty="0" smtClean="0"/>
              <a:t> ovum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indung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(</a:t>
            </a:r>
            <a:r>
              <a:rPr lang="en-US" dirty="0" err="1" smtClean="0"/>
              <a:t>ovarium</a:t>
            </a:r>
            <a:r>
              <a:rPr lang="en-US" dirty="0" smtClean="0"/>
              <a:t>) </a:t>
            </a:r>
            <a:r>
              <a:rPr lang="en-US" dirty="0" err="1" smtClean="0"/>
              <a:t>menuju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. </a:t>
            </a:r>
            <a:r>
              <a:rPr lang="en-US" dirty="0" err="1" smtClean="0"/>
              <a:t>Ujungnya</a:t>
            </a:r>
            <a:r>
              <a:rPr lang="en-US" dirty="0" smtClean="0"/>
              <a:t> </a:t>
            </a:r>
            <a:r>
              <a:rPr lang="en-US" dirty="0" err="1" smtClean="0"/>
              <a:t>berbentuk</a:t>
            </a:r>
            <a:r>
              <a:rPr lang="en-US" dirty="0" smtClean="0"/>
              <a:t> </a:t>
            </a:r>
            <a:r>
              <a:rPr lang="en-US" dirty="0" err="1" smtClean="0"/>
              <a:t>fimbrae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Uterus (</a:t>
            </a:r>
            <a:r>
              <a:rPr lang="en-US" dirty="0" err="1" smtClean="0"/>
              <a:t>rahim</a:t>
            </a:r>
            <a:r>
              <a:rPr lang="en-US" dirty="0" smtClean="0"/>
              <a:t>) :</a:t>
            </a:r>
          </a:p>
          <a:p>
            <a:pPr lvl="1"/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calon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</a:t>
            </a:r>
            <a:r>
              <a:rPr lang="en-US" dirty="0" err="1" smtClean="0"/>
              <a:t>dibesarkan</a:t>
            </a:r>
            <a:r>
              <a:rPr lang="en-US" dirty="0" smtClean="0"/>
              <a:t>, </a:t>
            </a:r>
            <a:r>
              <a:rPr lang="en-US" dirty="0" err="1" smtClean="0"/>
              <a:t>bentuknya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alpukat</a:t>
            </a:r>
            <a:r>
              <a:rPr lang="en-US" dirty="0" smtClean="0"/>
              <a:t> </a:t>
            </a:r>
            <a:r>
              <a:rPr lang="en-US" dirty="0" err="1" smtClean="0"/>
              <a:t>gepeng</a:t>
            </a:r>
            <a:r>
              <a:rPr lang="en-US" dirty="0" smtClean="0"/>
              <a:t>, </a:t>
            </a:r>
            <a:r>
              <a:rPr lang="en-US" dirty="0" err="1" smtClean="0"/>
              <a:t>berat</a:t>
            </a:r>
            <a:r>
              <a:rPr lang="en-US" dirty="0" smtClean="0"/>
              <a:t> 30 – 50 gram. </a:t>
            </a:r>
          </a:p>
          <a:p>
            <a:pPr lvl="1"/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hamil</a:t>
            </a:r>
            <a:r>
              <a:rPr lang="en-US" dirty="0" smtClean="0"/>
              <a:t>,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</a:t>
            </a:r>
            <a:r>
              <a:rPr lang="en-US" dirty="0" err="1" smtClean="0"/>
              <a:t>ayam</a:t>
            </a:r>
            <a:r>
              <a:rPr lang="en-US" dirty="0" smtClean="0"/>
              <a:t> </a:t>
            </a:r>
            <a:r>
              <a:rPr lang="en-US" dirty="0" err="1" smtClean="0"/>
              <a:t>kampung</a:t>
            </a:r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Fimbrae</a:t>
            </a:r>
            <a:r>
              <a:rPr lang="en-US" dirty="0" smtClean="0"/>
              <a:t> (</a:t>
            </a:r>
            <a:r>
              <a:rPr lang="en-US" dirty="0" err="1" smtClean="0"/>
              <a:t>umbai-umbai</a:t>
            </a:r>
            <a:r>
              <a:rPr lang="en-US" dirty="0" smtClean="0"/>
              <a:t>) :</a:t>
            </a:r>
          </a:p>
          <a:p>
            <a:pPr lvl="1"/>
            <a:r>
              <a:rPr lang="en-US" dirty="0" err="1" smtClean="0"/>
              <a:t>Dianalogikan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jari-jari</a:t>
            </a:r>
            <a:r>
              <a:rPr lang="en-US" dirty="0" smtClean="0"/>
              <a:t> </a:t>
            </a:r>
            <a:r>
              <a:rPr lang="en-US" dirty="0" err="1" smtClean="0"/>
              <a:t>tangan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menangkap</a:t>
            </a:r>
            <a:r>
              <a:rPr lang="en-US" dirty="0" smtClean="0"/>
              <a:t> ovum yang </a:t>
            </a:r>
            <a:r>
              <a:rPr lang="en-US" dirty="0" err="1" smtClean="0"/>
              <a:t>dikeluarkan</a:t>
            </a:r>
            <a:r>
              <a:rPr lang="en-US" dirty="0" smtClean="0"/>
              <a:t> </a:t>
            </a:r>
            <a:r>
              <a:rPr lang="en-US" dirty="0" err="1" smtClean="0"/>
              <a:t>indung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(</a:t>
            </a:r>
            <a:r>
              <a:rPr lang="en-US" dirty="0" err="1" smtClean="0"/>
              <a:t>ovarium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Ovarium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Organ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ujung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fimbrae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rongga</a:t>
            </a:r>
            <a:r>
              <a:rPr lang="en-US" dirty="0" smtClean="0"/>
              <a:t> </a:t>
            </a:r>
            <a:r>
              <a:rPr lang="en-US" dirty="0" err="1" smtClean="0"/>
              <a:t>pinggul</a:t>
            </a:r>
            <a:r>
              <a:rPr lang="en-US" dirty="0" smtClean="0"/>
              <a:t>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mengeluarkan</a:t>
            </a:r>
            <a:r>
              <a:rPr lang="en-US" dirty="0" smtClean="0"/>
              <a:t> ovum, </a:t>
            </a:r>
            <a:r>
              <a:rPr lang="en-US" dirty="0" err="1" smtClean="0"/>
              <a:t>sebulan</a:t>
            </a:r>
            <a:r>
              <a:rPr lang="en-US" dirty="0" smtClean="0"/>
              <a:t> </a:t>
            </a:r>
            <a:r>
              <a:rPr lang="en-US" dirty="0" err="1" smtClean="0"/>
              <a:t>sekali</a:t>
            </a:r>
            <a:r>
              <a:rPr lang="en-US" dirty="0" smtClean="0"/>
              <a:t> </a:t>
            </a:r>
            <a:r>
              <a:rPr lang="en-US" dirty="0" err="1" smtClean="0"/>
              <a:t>ovarium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bergantian</a:t>
            </a:r>
            <a:r>
              <a:rPr lang="en-US" dirty="0" smtClean="0"/>
              <a:t> </a:t>
            </a:r>
            <a:r>
              <a:rPr lang="en-US" dirty="0" err="1" smtClean="0"/>
              <a:t>mengeluarkan</a:t>
            </a:r>
            <a:r>
              <a:rPr lang="en-US" dirty="0" smtClean="0"/>
              <a:t> ovum.</a:t>
            </a:r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Cervix (</a:t>
            </a:r>
            <a:r>
              <a:rPr lang="en-US" dirty="0" err="1" smtClean="0"/>
              <a:t>leher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) :</a:t>
            </a:r>
          </a:p>
          <a:p>
            <a:pPr lvl="1"/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ditetapkan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batas</a:t>
            </a:r>
            <a:r>
              <a:rPr lang="en-US" dirty="0" smtClean="0"/>
              <a:t> penis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vagina.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persalinan</a:t>
            </a:r>
            <a:r>
              <a:rPr lang="en-US" dirty="0" smtClean="0"/>
              <a:t> </a:t>
            </a:r>
            <a:r>
              <a:rPr lang="en-US" dirty="0" err="1" smtClean="0"/>
              <a:t>tiba</a:t>
            </a:r>
            <a:r>
              <a:rPr lang="en-US" dirty="0" smtClean="0"/>
              <a:t>, </a:t>
            </a:r>
            <a:r>
              <a:rPr lang="en-US" dirty="0" err="1" smtClean="0"/>
              <a:t>leher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membuka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Vagina (</a:t>
            </a:r>
            <a:r>
              <a:rPr lang="en-US" dirty="0" err="1" smtClean="0"/>
              <a:t>lubang</a:t>
            </a:r>
            <a:r>
              <a:rPr lang="en-US" dirty="0" smtClean="0"/>
              <a:t> </a:t>
            </a:r>
            <a:r>
              <a:rPr lang="en-US" dirty="0" err="1" smtClean="0"/>
              <a:t>senggama</a:t>
            </a:r>
            <a:r>
              <a:rPr lang="en-US" dirty="0" smtClean="0"/>
              <a:t>) :</a:t>
            </a:r>
          </a:p>
          <a:p>
            <a:pPr lvl="1"/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berbentuk</a:t>
            </a:r>
            <a:r>
              <a:rPr lang="en-US" dirty="0" smtClean="0"/>
              <a:t> </a:t>
            </a:r>
            <a:r>
              <a:rPr lang="en-US" dirty="0" err="1" smtClean="0"/>
              <a:t>silinder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diameter </a:t>
            </a:r>
            <a:r>
              <a:rPr lang="en-US" dirty="0" err="1" smtClean="0"/>
              <a:t>dinding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r>
              <a:rPr lang="en-US" dirty="0" smtClean="0"/>
              <a:t> 6,5 cm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dinding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9 cm yang </a:t>
            </a:r>
            <a:r>
              <a:rPr lang="en-US" dirty="0" err="1" smtClean="0"/>
              <a:t>bersifat</a:t>
            </a:r>
            <a:r>
              <a:rPr lang="en-US" dirty="0" smtClean="0"/>
              <a:t> </a:t>
            </a:r>
            <a:r>
              <a:rPr lang="en-US" dirty="0" err="1" smtClean="0"/>
              <a:t>elastis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berlipat-lipat</a:t>
            </a:r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Vulva :</a:t>
            </a:r>
          </a:p>
          <a:p>
            <a:pPr lvl="1"/>
            <a:r>
              <a:rPr lang="en-US" dirty="0" err="1" smtClean="0"/>
              <a:t>Celah</a:t>
            </a:r>
            <a:r>
              <a:rPr lang="en-US" dirty="0" smtClean="0"/>
              <a:t> paling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organ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Mons pubis :</a:t>
            </a:r>
          </a:p>
          <a:p>
            <a:pPr lvl="1"/>
            <a:r>
              <a:rPr lang="en-US" dirty="0" smtClean="0"/>
              <a:t>Daerah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vulva yang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lemak</a:t>
            </a:r>
            <a:endParaRPr lang="en-US" dirty="0" smtClean="0"/>
          </a:p>
          <a:p>
            <a:pPr lvl="1"/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tumbuhnya</a:t>
            </a:r>
            <a:r>
              <a:rPr lang="en-US" dirty="0" smtClean="0"/>
              <a:t> </a:t>
            </a:r>
            <a:r>
              <a:rPr lang="en-US" dirty="0" err="1" smtClean="0"/>
              <a:t>rambut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>
            <a:normAutofit/>
          </a:bodyPr>
          <a:lstStyle/>
          <a:p>
            <a:r>
              <a:rPr lang="en-US" sz="6000" dirty="0" err="1" smtClean="0">
                <a:solidFill>
                  <a:srgbClr val="C00000"/>
                </a:solidFill>
              </a:rPr>
              <a:t>Kompetensi</a:t>
            </a:r>
            <a:r>
              <a:rPr lang="id-ID" sz="6000" dirty="0" smtClean="0">
                <a:solidFill>
                  <a:srgbClr val="C00000"/>
                </a:solidFill>
              </a:rPr>
              <a:t> Inti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14554"/>
            <a:ext cx="8229600" cy="409476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en-US" dirty="0" err="1" smtClean="0"/>
              <a:t>Memahami</a:t>
            </a:r>
            <a:r>
              <a:rPr lang="en-US" dirty="0" smtClean="0"/>
              <a:t>, </a:t>
            </a:r>
            <a:r>
              <a:rPr lang="en-US" dirty="0" err="1" smtClean="0"/>
              <a:t>menerapkan</a:t>
            </a:r>
            <a:r>
              <a:rPr lang="en-US" dirty="0" smtClean="0"/>
              <a:t>, </a:t>
            </a:r>
            <a:r>
              <a:rPr lang="en-US" dirty="0" err="1" smtClean="0"/>
              <a:t>menganalisis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faktual</a:t>
            </a:r>
            <a:r>
              <a:rPr lang="en-US" dirty="0" smtClean="0"/>
              <a:t>, </a:t>
            </a:r>
            <a:r>
              <a:rPr lang="en-US" dirty="0" err="1" smtClean="0"/>
              <a:t>konseptual</a:t>
            </a:r>
            <a:r>
              <a:rPr lang="en-US" dirty="0" smtClean="0"/>
              <a:t>, </a:t>
            </a:r>
            <a:r>
              <a:rPr lang="en-US" dirty="0" err="1" smtClean="0"/>
              <a:t>prosedural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rasa </a:t>
            </a:r>
            <a:r>
              <a:rPr lang="en-US" dirty="0" err="1" smtClean="0"/>
              <a:t>ingintahunya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 </a:t>
            </a:r>
            <a:r>
              <a:rPr lang="en-US" dirty="0" err="1" smtClean="0"/>
              <a:t>ilmu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, </a:t>
            </a:r>
            <a:r>
              <a:rPr lang="en-US" dirty="0" err="1" smtClean="0"/>
              <a:t>teknologi</a:t>
            </a:r>
            <a:r>
              <a:rPr lang="en-US" dirty="0" smtClean="0"/>
              <a:t>, </a:t>
            </a:r>
            <a:r>
              <a:rPr lang="en-US" dirty="0" err="1" smtClean="0"/>
              <a:t>seni</a:t>
            </a:r>
            <a:r>
              <a:rPr lang="en-US" dirty="0" smtClean="0"/>
              <a:t>, </a:t>
            </a:r>
            <a:r>
              <a:rPr lang="en-US" dirty="0" err="1" smtClean="0"/>
              <a:t>budaya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humaniora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wawasan</a:t>
            </a:r>
            <a:r>
              <a:rPr lang="en-US" dirty="0" smtClean="0"/>
              <a:t> </a:t>
            </a:r>
            <a:r>
              <a:rPr lang="en-US" dirty="0" err="1" smtClean="0"/>
              <a:t>kemanusiaan</a:t>
            </a:r>
            <a:r>
              <a:rPr lang="en-US" dirty="0" smtClean="0"/>
              <a:t>,  </a:t>
            </a:r>
            <a:r>
              <a:rPr lang="en-US" dirty="0" err="1" smtClean="0"/>
              <a:t>kebangsaan</a:t>
            </a:r>
            <a:r>
              <a:rPr lang="en-US" dirty="0" smtClean="0"/>
              <a:t>, </a:t>
            </a:r>
            <a:r>
              <a:rPr lang="en-US" dirty="0" err="1" smtClean="0"/>
              <a:t>kenegaraan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peradaban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fenomena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kejadian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pengetahuan</a:t>
            </a:r>
            <a:r>
              <a:rPr lang="en-US" dirty="0" smtClean="0"/>
              <a:t> </a:t>
            </a:r>
            <a:r>
              <a:rPr lang="en-US" dirty="0" err="1" smtClean="0"/>
              <a:t>prosedural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kajian</a:t>
            </a:r>
            <a:r>
              <a:rPr lang="en-US" dirty="0" smtClean="0"/>
              <a:t> yang </a:t>
            </a:r>
            <a:r>
              <a:rPr lang="en-US" dirty="0" err="1" smtClean="0"/>
              <a:t>spesifik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bakat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minatnya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memecahkan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id-ID" dirty="0" smtClean="0"/>
              <a:t>.</a:t>
            </a:r>
          </a:p>
          <a:p>
            <a:pPr>
              <a:buNone/>
            </a:pPr>
            <a:endParaRPr lang="en-US" dirty="0">
              <a:solidFill>
                <a:schemeClr val="accent1">
                  <a:lumMod val="25000"/>
                </a:schemeClr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Organ reproduksi dalam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1447800" y="4724400"/>
            <a:ext cx="678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Organ reproduksi wanita tampak dari (a) depan dan (b) samping. </a:t>
            </a: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71600"/>
            <a:ext cx="3184525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524000"/>
            <a:ext cx="3319463" cy="303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8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Vulva :</a:t>
            </a:r>
          </a:p>
          <a:p>
            <a:pPr lvl="1"/>
            <a:r>
              <a:rPr lang="en-US" dirty="0" err="1" smtClean="0"/>
              <a:t>Celah</a:t>
            </a:r>
            <a:r>
              <a:rPr lang="en-US" dirty="0" smtClean="0"/>
              <a:t> paling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organ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Mons pubis :</a:t>
            </a:r>
          </a:p>
          <a:p>
            <a:pPr lvl="1"/>
            <a:r>
              <a:rPr lang="en-US" dirty="0" smtClean="0"/>
              <a:t>Daerah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vulva yang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lemak</a:t>
            </a:r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Labium mayor :</a:t>
            </a:r>
          </a:p>
          <a:p>
            <a:pPr lvl="1"/>
            <a:r>
              <a:rPr lang="en-US" dirty="0" err="1" smtClean="0"/>
              <a:t>Bibir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vagina </a:t>
            </a:r>
            <a:r>
              <a:rPr lang="en-US" dirty="0" err="1" smtClean="0"/>
              <a:t>beruluran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tampak</a:t>
            </a:r>
            <a:r>
              <a:rPr lang="en-US" dirty="0" smtClean="0"/>
              <a:t> </a:t>
            </a:r>
            <a:r>
              <a:rPr lang="en-US" dirty="0" err="1" smtClean="0"/>
              <a:t>tebal</a:t>
            </a:r>
            <a:r>
              <a:rPr lang="en-US" dirty="0" smtClean="0"/>
              <a:t> </a:t>
            </a:r>
            <a:r>
              <a:rPr lang="en-US" dirty="0" err="1" smtClean="0"/>
              <a:t>berlapis</a:t>
            </a:r>
            <a:r>
              <a:rPr lang="en-US" dirty="0" smtClean="0"/>
              <a:t> </a:t>
            </a:r>
            <a:r>
              <a:rPr lang="en-US" dirty="0" err="1" smtClean="0"/>
              <a:t>lemak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Labium </a:t>
            </a:r>
            <a:r>
              <a:rPr lang="en-US" dirty="0" err="1" smtClean="0"/>
              <a:t>minora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Lipatan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yang </a:t>
            </a:r>
            <a:r>
              <a:rPr lang="en-US" dirty="0" err="1" smtClean="0"/>
              <a:t>halus</a:t>
            </a:r>
            <a:r>
              <a:rPr lang="en-US" dirty="0" smtClean="0"/>
              <a:t> </a:t>
            </a:r>
            <a:r>
              <a:rPr lang="en-US" dirty="0" err="1" smtClean="0"/>
              <a:t>tipis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dilapisi</a:t>
            </a:r>
            <a:r>
              <a:rPr lang="en-US" dirty="0" smtClean="0"/>
              <a:t> </a:t>
            </a:r>
            <a:r>
              <a:rPr lang="en-US" dirty="0" err="1" smtClean="0"/>
              <a:t>lemak</a:t>
            </a:r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/>
              <a:t>Organ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Klitoris</a:t>
            </a:r>
            <a:r>
              <a:rPr lang="en-US" dirty="0" smtClean="0"/>
              <a:t> (</a:t>
            </a:r>
            <a:r>
              <a:rPr lang="en-US" dirty="0" err="1" smtClean="0"/>
              <a:t>kelentit</a:t>
            </a:r>
            <a:r>
              <a:rPr lang="en-US" dirty="0" smtClean="0"/>
              <a:t>) :</a:t>
            </a:r>
          </a:p>
          <a:p>
            <a:pPr lvl="1"/>
            <a:r>
              <a:rPr lang="en-US" dirty="0" err="1" smtClean="0"/>
              <a:t>Benjolan</a:t>
            </a:r>
            <a:r>
              <a:rPr lang="en-US" dirty="0" smtClean="0"/>
              <a:t> </a:t>
            </a:r>
            <a:r>
              <a:rPr lang="en-US" dirty="0" err="1" smtClean="0"/>
              <a:t>daging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yang paling </a:t>
            </a:r>
            <a:r>
              <a:rPr lang="en-US" dirty="0" err="1" smtClean="0"/>
              <a:t>peka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, </a:t>
            </a:r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saraf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Selaput</a:t>
            </a:r>
            <a:r>
              <a:rPr lang="en-US" dirty="0" smtClean="0"/>
              <a:t> </a:t>
            </a:r>
            <a:r>
              <a:rPr lang="en-US" dirty="0" err="1" smtClean="0"/>
              <a:t>dara</a:t>
            </a:r>
            <a:r>
              <a:rPr lang="en-US" dirty="0" smtClean="0"/>
              <a:t> (hymen) </a:t>
            </a:r>
          </a:p>
          <a:p>
            <a:pPr lvl="1"/>
            <a:r>
              <a:rPr lang="en-US" dirty="0" err="1" smtClean="0"/>
              <a:t>Selaput</a:t>
            </a:r>
            <a:r>
              <a:rPr lang="en-US" dirty="0" smtClean="0"/>
              <a:t> </a:t>
            </a:r>
            <a:r>
              <a:rPr lang="en-US" dirty="0" err="1" smtClean="0"/>
              <a:t>tipis</a:t>
            </a:r>
            <a:r>
              <a:rPr lang="en-US" dirty="0" smtClean="0"/>
              <a:t>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muka</a:t>
            </a:r>
            <a:r>
              <a:rPr lang="en-US" dirty="0" smtClean="0"/>
              <a:t> </a:t>
            </a:r>
            <a:r>
              <a:rPr lang="en-US" dirty="0" err="1" smtClean="0"/>
              <a:t>liang</a:t>
            </a:r>
            <a:r>
              <a:rPr lang="en-US" dirty="0" smtClean="0"/>
              <a:t> vagina, 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1905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hlink"/>
                </a:solidFill>
                <a:sym typeface="Wingdings" pitchFamily="2" charset="2"/>
              </a:rPr>
              <a:t>Oogenesis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3657600" y="5791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Tahapan oogenesis. 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/>
          <a:srcRect l="4893" t="33823" r="37614" b="2942"/>
          <a:stretch>
            <a:fillRect/>
          </a:stretch>
        </p:blipFill>
        <p:spPr bwMode="auto">
          <a:xfrm>
            <a:off x="1219200" y="2133600"/>
            <a:ext cx="3581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 cstate="print"/>
          <a:srcRect l="62386" t="2942" r="3365" b="2942"/>
          <a:stretch>
            <a:fillRect/>
          </a:stretch>
        </p:blipFill>
        <p:spPr bwMode="auto">
          <a:xfrm>
            <a:off x="4953000" y="533400"/>
            <a:ext cx="2133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41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1752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hlink"/>
                </a:solidFill>
                <a:sym typeface="Wingdings" pitchFamily="2" charset="2"/>
              </a:rPr>
              <a:t>Oogenesis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2514600" y="5791200"/>
            <a:ext cx="388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Oogenesis pada ovarium. 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/>
          <a:srcRect t="3233"/>
          <a:stretch>
            <a:fillRect/>
          </a:stretch>
        </p:blipFill>
        <p:spPr bwMode="auto">
          <a:xfrm>
            <a:off x="1676400" y="1219200"/>
            <a:ext cx="5791200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63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solidFill>
                  <a:schemeClr val="accent2"/>
                </a:solidFill>
                <a:sym typeface="Wingdings" pitchFamily="2" charset="2"/>
              </a:rPr>
              <a:t>Siklus menstruasi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609600" y="1447800"/>
            <a:ext cx="44196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Fase menstruasi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Fase pra-ovulasi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Fase ovulasi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Fase pasca-ovulasi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2" cstate="print"/>
          <a:srcRect l="2441" t="1144" r="2441"/>
          <a:stretch>
            <a:fillRect/>
          </a:stretch>
        </p:blipFill>
        <p:spPr bwMode="auto">
          <a:xfrm>
            <a:off x="4343400" y="304800"/>
            <a:ext cx="4267200" cy="616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511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Siklus</a:t>
            </a:r>
            <a:r>
              <a:rPr lang="en-US" dirty="0" smtClean="0"/>
              <a:t> </a:t>
            </a:r>
            <a:r>
              <a:rPr lang="en-US" dirty="0" err="1" smtClean="0"/>
              <a:t>menstruasi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sz="2400" dirty="0" smtClean="0"/>
              <a:t>1-5 </a:t>
            </a:r>
            <a:r>
              <a:rPr lang="en-US" sz="2400" dirty="0" err="1" smtClean="0"/>
              <a:t>hari</a:t>
            </a:r>
            <a:r>
              <a:rPr lang="en-US" sz="2400" dirty="0" smtClean="0"/>
              <a:t> (</a:t>
            </a:r>
            <a:r>
              <a:rPr lang="en-US" sz="2400" dirty="0" err="1" smtClean="0"/>
              <a:t>fase</a:t>
            </a:r>
            <a:r>
              <a:rPr lang="en-US" sz="2400" dirty="0" smtClean="0"/>
              <a:t> </a:t>
            </a:r>
            <a:r>
              <a:rPr lang="en-US" sz="2400" dirty="0" err="1" smtClean="0"/>
              <a:t>menstruasi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err="1" smtClean="0"/>
              <a:t>Menurunnya</a:t>
            </a:r>
            <a:r>
              <a:rPr lang="en-US" sz="2400" dirty="0" smtClean="0"/>
              <a:t> </a:t>
            </a:r>
            <a:r>
              <a:rPr lang="en-US" sz="2400" dirty="0" err="1" smtClean="0"/>
              <a:t>progesteron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estrogen </a:t>
            </a:r>
            <a:r>
              <a:rPr lang="en-US" sz="2400" dirty="0" err="1" smtClean="0"/>
              <a:t>menyebabkan</a:t>
            </a:r>
            <a:r>
              <a:rPr lang="en-US" sz="2400" dirty="0" smtClean="0"/>
              <a:t> </a:t>
            </a:r>
            <a:r>
              <a:rPr lang="en-US" sz="2400" dirty="0" err="1" smtClean="0"/>
              <a:t>pembuluh</a:t>
            </a:r>
            <a:r>
              <a:rPr lang="en-US" sz="2400" dirty="0" smtClean="0"/>
              <a:t> </a:t>
            </a:r>
            <a:r>
              <a:rPr lang="en-US" sz="2400" dirty="0" err="1" smtClean="0"/>
              <a:t>darah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endometrium</a:t>
            </a:r>
            <a:r>
              <a:rPr lang="en-US" sz="2400" dirty="0" smtClean="0"/>
              <a:t> </a:t>
            </a:r>
            <a:r>
              <a:rPr lang="en-US" sz="2400" dirty="0" err="1" smtClean="0"/>
              <a:t>menegang</a:t>
            </a:r>
            <a:r>
              <a:rPr lang="en-US" sz="2400" dirty="0" smtClean="0"/>
              <a:t>, </a:t>
            </a:r>
            <a:r>
              <a:rPr lang="en-US" sz="2400" dirty="0" err="1" smtClean="0"/>
              <a:t>sehingga</a:t>
            </a:r>
            <a:r>
              <a:rPr lang="en-US" sz="2400" dirty="0" smtClean="0"/>
              <a:t> </a:t>
            </a:r>
            <a:r>
              <a:rPr lang="en-US" sz="2400" dirty="0" err="1" smtClean="0"/>
              <a:t>menyebabkan</a:t>
            </a:r>
            <a:r>
              <a:rPr lang="en-US" sz="2400" dirty="0" smtClean="0"/>
              <a:t> </a:t>
            </a:r>
            <a:r>
              <a:rPr lang="en-US" sz="2400" dirty="0" err="1" smtClean="0"/>
              <a:t>suplai</a:t>
            </a:r>
            <a:r>
              <a:rPr lang="en-US" sz="2400" dirty="0" smtClean="0"/>
              <a:t> </a:t>
            </a:r>
            <a:r>
              <a:rPr lang="en-US" sz="2400" dirty="0" err="1" smtClean="0"/>
              <a:t>oksigen</a:t>
            </a:r>
            <a:r>
              <a:rPr lang="en-US" sz="2400" dirty="0" smtClean="0"/>
              <a:t> </a:t>
            </a:r>
            <a:r>
              <a:rPr lang="en-US" sz="2400" dirty="0" err="1" smtClean="0"/>
              <a:t>menurun</a:t>
            </a:r>
            <a:r>
              <a:rPr lang="en-US" sz="2400" dirty="0" smtClean="0"/>
              <a:t>. </a:t>
            </a:r>
            <a:r>
              <a:rPr lang="en-US" sz="2400" dirty="0" err="1" smtClean="0"/>
              <a:t>Karena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terjadi</a:t>
            </a:r>
            <a:r>
              <a:rPr lang="en-US" sz="2400" dirty="0" smtClean="0"/>
              <a:t> </a:t>
            </a:r>
            <a:r>
              <a:rPr lang="en-US" sz="2400" dirty="0" err="1" smtClean="0"/>
              <a:t>kehamilan</a:t>
            </a:r>
            <a:r>
              <a:rPr lang="en-US" sz="2400" dirty="0" smtClean="0"/>
              <a:t>, </a:t>
            </a:r>
            <a:r>
              <a:rPr lang="en-US" sz="2400" dirty="0" err="1" smtClean="0"/>
              <a:t>endometrium</a:t>
            </a:r>
            <a:r>
              <a:rPr lang="en-US" sz="2400" dirty="0" smtClean="0"/>
              <a:t> </a:t>
            </a:r>
            <a:r>
              <a:rPr lang="en-US" sz="2400" dirty="0" err="1" smtClean="0"/>
              <a:t>mengalami</a:t>
            </a:r>
            <a:r>
              <a:rPr lang="en-US" sz="2400" dirty="0" smtClean="0"/>
              <a:t> </a:t>
            </a:r>
            <a:r>
              <a:rPr lang="en-US" sz="2400" dirty="0" err="1" smtClean="0"/>
              <a:t>degenerasi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ditandai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luruhnya</a:t>
            </a:r>
            <a:r>
              <a:rPr lang="en-US" sz="2400" dirty="0" smtClean="0"/>
              <a:t> </a:t>
            </a:r>
            <a:r>
              <a:rPr lang="en-US" sz="2400" dirty="0" err="1" smtClean="0"/>
              <a:t>sel-sel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dinding</a:t>
            </a:r>
            <a:r>
              <a:rPr lang="en-US" sz="2400" dirty="0" smtClean="0"/>
              <a:t> uterus, </a:t>
            </a:r>
            <a:r>
              <a:rPr lang="en-US" sz="2400" dirty="0" err="1" smtClean="0"/>
              <a:t>pecahnya</a:t>
            </a:r>
            <a:r>
              <a:rPr lang="en-US" sz="2400" dirty="0" smtClean="0"/>
              <a:t> </a:t>
            </a:r>
            <a:r>
              <a:rPr lang="en-US" sz="2400" dirty="0" err="1" smtClean="0"/>
              <a:t>pembuluh</a:t>
            </a:r>
            <a:r>
              <a:rPr lang="en-US" sz="2400" dirty="0" smtClean="0"/>
              <a:t> </a:t>
            </a:r>
            <a:r>
              <a:rPr lang="en-US" sz="2400" dirty="0" err="1" smtClean="0"/>
              <a:t>darah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endometrium</a:t>
            </a:r>
            <a:r>
              <a:rPr lang="en-US" sz="2400" dirty="0" smtClean="0"/>
              <a:t>, </a:t>
            </a:r>
            <a:r>
              <a:rPr lang="en-US" sz="2400" dirty="0" err="1" smtClean="0"/>
              <a:t>menyebabkan</a:t>
            </a:r>
            <a:r>
              <a:rPr lang="en-US" sz="2400" dirty="0" smtClean="0"/>
              <a:t> </a:t>
            </a:r>
            <a:r>
              <a:rPr lang="en-US" sz="2400" dirty="0" err="1" smtClean="0"/>
              <a:t>darah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sel-sel</a:t>
            </a:r>
            <a:r>
              <a:rPr lang="en-US" sz="2400" dirty="0" smtClean="0"/>
              <a:t> </a:t>
            </a:r>
            <a:r>
              <a:rPr lang="en-US" sz="2400" dirty="0" err="1" smtClean="0"/>
              <a:t>tersebut</a:t>
            </a:r>
            <a:r>
              <a:rPr lang="en-US" sz="2400" dirty="0" smtClean="0"/>
              <a:t> </a:t>
            </a:r>
            <a:r>
              <a:rPr lang="en-US" sz="2400" dirty="0" err="1" smtClean="0"/>
              <a:t>keluar</a:t>
            </a:r>
            <a:r>
              <a:rPr lang="en-US" sz="2400" dirty="0" smtClean="0"/>
              <a:t> </a:t>
            </a:r>
            <a:r>
              <a:rPr lang="en-US" sz="2400" dirty="0" err="1" smtClean="0"/>
              <a:t>melalui</a:t>
            </a:r>
            <a:r>
              <a:rPr lang="en-US" sz="2400" dirty="0" smtClean="0"/>
              <a:t> vagina. </a:t>
            </a:r>
            <a:r>
              <a:rPr lang="en-US" sz="2400" dirty="0" err="1" smtClean="0"/>
              <a:t>Menstruasi</a:t>
            </a:r>
            <a:r>
              <a:rPr lang="en-US" sz="2400" dirty="0" smtClean="0"/>
              <a:t> </a:t>
            </a:r>
            <a:r>
              <a:rPr lang="en-US" sz="2400" dirty="0" err="1" smtClean="0"/>
              <a:t>berlangsung</a:t>
            </a:r>
            <a:r>
              <a:rPr lang="en-US" sz="2400" dirty="0" smtClean="0"/>
              <a:t> 5 – 7 </a:t>
            </a:r>
            <a:r>
              <a:rPr lang="en-US" sz="2400" dirty="0" err="1" smtClean="0"/>
              <a:t>hari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Siklus</a:t>
            </a:r>
            <a:r>
              <a:rPr lang="en-US" dirty="0" smtClean="0"/>
              <a:t> </a:t>
            </a:r>
            <a:r>
              <a:rPr lang="en-US" dirty="0" err="1" smtClean="0"/>
              <a:t>menstruasi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6 – 10 </a:t>
            </a:r>
            <a:r>
              <a:rPr lang="en-US" dirty="0" err="1" smtClean="0"/>
              <a:t>hari</a:t>
            </a:r>
            <a:r>
              <a:rPr lang="en-US" dirty="0" smtClean="0"/>
              <a:t> (</a:t>
            </a:r>
            <a:r>
              <a:rPr lang="en-US" dirty="0" err="1" smtClean="0"/>
              <a:t>fase</a:t>
            </a:r>
            <a:r>
              <a:rPr lang="en-US" dirty="0" smtClean="0"/>
              <a:t> </a:t>
            </a:r>
            <a:r>
              <a:rPr lang="en-US" dirty="0" err="1" smtClean="0"/>
              <a:t>folikuler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penyembuhan</a:t>
            </a:r>
            <a:r>
              <a:rPr lang="en-US" dirty="0" smtClean="0"/>
              <a:t> </a:t>
            </a:r>
            <a:r>
              <a:rPr lang="en-US" dirty="0" err="1" smtClean="0"/>
              <a:t>akibat</a:t>
            </a:r>
            <a:r>
              <a:rPr lang="en-US" dirty="0" smtClean="0"/>
              <a:t> </a:t>
            </a:r>
            <a:r>
              <a:rPr lang="en-US" dirty="0" err="1" smtClean="0"/>
              <a:t>pecahnya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.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dipengaruhi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estrogen yang </a:t>
            </a:r>
            <a:r>
              <a:rPr lang="en-US" dirty="0" err="1" smtClean="0"/>
              <a:t>merangsang</a:t>
            </a:r>
            <a:r>
              <a:rPr lang="en-US" dirty="0" smtClean="0"/>
              <a:t> </a:t>
            </a:r>
            <a:r>
              <a:rPr lang="en-US" dirty="0" err="1" smtClean="0"/>
              <a:t>pertumbuhan</a:t>
            </a:r>
            <a:r>
              <a:rPr lang="en-US" dirty="0" smtClean="0"/>
              <a:t> </a:t>
            </a:r>
            <a:r>
              <a:rPr lang="en-US" dirty="0" err="1" smtClean="0"/>
              <a:t>endometrium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menebalnya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endometrium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membentuk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kelenjar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Siklus</a:t>
            </a:r>
            <a:r>
              <a:rPr lang="en-US" dirty="0" smtClean="0"/>
              <a:t> </a:t>
            </a:r>
            <a:r>
              <a:rPr lang="en-US" dirty="0" err="1" smtClean="0"/>
              <a:t>menstruasi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11-18 </a:t>
            </a:r>
            <a:r>
              <a:rPr lang="en-US" dirty="0" err="1" smtClean="0"/>
              <a:t>hari</a:t>
            </a:r>
            <a:r>
              <a:rPr lang="en-US" dirty="0" smtClean="0"/>
              <a:t> (</a:t>
            </a:r>
            <a:r>
              <a:rPr lang="en-US" dirty="0" err="1" smtClean="0"/>
              <a:t>fase</a:t>
            </a:r>
            <a:r>
              <a:rPr lang="en-US" dirty="0" smtClean="0"/>
              <a:t> </a:t>
            </a:r>
            <a:r>
              <a:rPr lang="en-US" dirty="0" err="1" smtClean="0"/>
              <a:t>fertil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Meningkatnya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estrogen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memacu</a:t>
            </a:r>
            <a:r>
              <a:rPr lang="en-US" dirty="0" smtClean="0"/>
              <a:t> </a:t>
            </a:r>
            <a:r>
              <a:rPr lang="en-US" dirty="0" err="1" smtClean="0"/>
              <a:t>dihasilkannya</a:t>
            </a:r>
            <a:r>
              <a:rPr lang="en-US" dirty="0" smtClean="0"/>
              <a:t> LH. </a:t>
            </a:r>
            <a:r>
              <a:rPr lang="en-US" dirty="0" err="1" smtClean="0"/>
              <a:t>Bila</a:t>
            </a:r>
            <a:r>
              <a:rPr lang="en-US" dirty="0" smtClean="0"/>
              <a:t> LH </a:t>
            </a:r>
            <a:r>
              <a:rPr lang="en-US" dirty="0" err="1" smtClean="0"/>
              <a:t>meningkat</a:t>
            </a:r>
            <a:r>
              <a:rPr lang="en-US" dirty="0" smtClean="0"/>
              <a:t>, </a:t>
            </a:r>
            <a:r>
              <a:rPr lang="en-US" dirty="0" err="1" smtClean="0"/>
              <a:t>folikel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progesteron</a:t>
            </a:r>
            <a:r>
              <a:rPr lang="en-US" dirty="0" smtClean="0"/>
              <a:t> yang </a:t>
            </a:r>
            <a:r>
              <a:rPr lang="en-US" dirty="0" err="1" smtClean="0"/>
              <a:t>berperan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mematangkan</a:t>
            </a:r>
            <a:r>
              <a:rPr lang="en-US" dirty="0" smtClean="0"/>
              <a:t> </a:t>
            </a:r>
            <a:r>
              <a:rPr lang="en-US" dirty="0" err="1" smtClean="0"/>
              <a:t>folikel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merangsang</a:t>
            </a:r>
            <a:r>
              <a:rPr lang="en-US" dirty="0" smtClean="0"/>
              <a:t> </a:t>
            </a:r>
            <a:r>
              <a:rPr lang="en-US" dirty="0" err="1" smtClean="0"/>
              <a:t>terjadinya</a:t>
            </a:r>
            <a:r>
              <a:rPr lang="en-US" dirty="0" smtClean="0"/>
              <a:t> </a:t>
            </a:r>
            <a:r>
              <a:rPr lang="en-US" dirty="0" err="1" smtClean="0"/>
              <a:t>ovulasi</a:t>
            </a:r>
            <a:r>
              <a:rPr lang="en-US" dirty="0" smtClean="0"/>
              <a:t>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wanita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masa</a:t>
            </a:r>
            <a:r>
              <a:rPr lang="en-US" dirty="0" smtClean="0"/>
              <a:t> </a:t>
            </a:r>
            <a:r>
              <a:rPr lang="en-US" dirty="0" err="1" smtClean="0"/>
              <a:t>fertil</a:t>
            </a:r>
            <a:r>
              <a:rPr lang="en-US" dirty="0" smtClean="0"/>
              <a:t> (</a:t>
            </a:r>
            <a:r>
              <a:rPr lang="en-US" dirty="0" err="1" smtClean="0"/>
              <a:t>subur</a:t>
            </a:r>
            <a:r>
              <a:rPr lang="en-US" dirty="0" smtClean="0"/>
              <a:t>) </a:t>
            </a:r>
            <a:r>
              <a:rPr lang="en-US" dirty="0" err="1" smtClean="0"/>
              <a:t>sehingga</a:t>
            </a:r>
            <a:r>
              <a:rPr lang="en-US" dirty="0" smtClean="0"/>
              <a:t> ovum </a:t>
            </a:r>
            <a:r>
              <a:rPr lang="en-US" dirty="0" err="1" smtClean="0"/>
              <a:t>siap</a:t>
            </a:r>
            <a:r>
              <a:rPr lang="en-US" dirty="0" smtClean="0"/>
              <a:t> </a:t>
            </a:r>
            <a:r>
              <a:rPr lang="en-US" dirty="0" err="1" smtClean="0"/>
              <a:t>dibuahi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82726"/>
          </a:xfrm>
        </p:spPr>
        <p:txBody>
          <a:bodyPr/>
          <a:lstStyle/>
          <a:p>
            <a:r>
              <a:rPr lang="en-US" sz="6000" dirty="0" err="1" smtClean="0">
                <a:solidFill>
                  <a:srgbClr val="C00000"/>
                </a:solidFill>
              </a:rPr>
              <a:t>Kompetensi</a:t>
            </a:r>
            <a:r>
              <a:rPr lang="en-US" sz="6000" dirty="0" smtClean="0">
                <a:solidFill>
                  <a:srgbClr val="C00000"/>
                </a:solidFill>
              </a:rPr>
              <a:t> </a:t>
            </a:r>
            <a:r>
              <a:rPr lang="en-US" sz="6000" dirty="0" err="1" smtClean="0">
                <a:solidFill>
                  <a:srgbClr val="C00000"/>
                </a:solidFill>
              </a:rPr>
              <a:t>Dasar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357430"/>
            <a:ext cx="8229600" cy="3768733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	</a:t>
            </a:r>
            <a:r>
              <a:rPr lang="id-ID" dirty="0" smtClean="0">
                <a:solidFill>
                  <a:srgbClr val="002060"/>
                </a:solidFill>
                <a:latin typeface="Bookman Old Style" pitchFamily="18" charset="0"/>
              </a:rPr>
              <a:t>Menjelaskan keterkaitan antara struktur, fungsi dan proses yang meliputi pembentukan sel kelamin, ovulasi, menstruasi, fertilisasi, dan pemberian ASI, serta kelainan penyakit yang dapat terjadi pada sistem reproduksi manusia.</a:t>
            </a:r>
            <a:endParaRPr lang="en-US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Siklus</a:t>
            </a:r>
            <a:r>
              <a:rPr lang="en-US" dirty="0" smtClean="0"/>
              <a:t> </a:t>
            </a:r>
            <a:r>
              <a:rPr lang="en-US" dirty="0" err="1" smtClean="0"/>
              <a:t>menstruasi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19-28 </a:t>
            </a:r>
            <a:r>
              <a:rPr lang="en-US" dirty="0" err="1" smtClean="0"/>
              <a:t>hari</a:t>
            </a:r>
            <a:r>
              <a:rPr lang="en-US" dirty="0" smtClean="0"/>
              <a:t> (</a:t>
            </a:r>
            <a:r>
              <a:rPr lang="en-US" dirty="0" err="1" smtClean="0"/>
              <a:t>fase</a:t>
            </a:r>
            <a:r>
              <a:rPr lang="en-US" dirty="0" smtClean="0"/>
              <a:t> </a:t>
            </a:r>
            <a:r>
              <a:rPr lang="en-US" dirty="0" err="1" smtClean="0"/>
              <a:t>luteal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Adanya</a:t>
            </a:r>
            <a:r>
              <a:rPr lang="en-US" dirty="0" smtClean="0"/>
              <a:t> LH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progesteron</a:t>
            </a:r>
            <a:r>
              <a:rPr lang="en-US" dirty="0" smtClean="0"/>
              <a:t> yang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mempersiapkan</a:t>
            </a:r>
            <a:r>
              <a:rPr lang="en-US" dirty="0" smtClean="0"/>
              <a:t> </a:t>
            </a:r>
            <a:r>
              <a:rPr lang="en-US" dirty="0" err="1" smtClean="0"/>
              <a:t>endometrium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embrio</a:t>
            </a:r>
            <a:r>
              <a:rPr lang="en-US" dirty="0" smtClean="0"/>
              <a:t>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, </a:t>
            </a:r>
            <a:r>
              <a:rPr lang="en-US" dirty="0" err="1" smtClean="0"/>
              <a:t>endometrium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tebal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lembut</a:t>
            </a:r>
            <a:r>
              <a:rPr lang="en-US" dirty="0" smtClean="0"/>
              <a:t>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kehamilan</a:t>
            </a:r>
            <a:r>
              <a:rPr lang="en-US" dirty="0" smtClean="0"/>
              <a:t> </a:t>
            </a:r>
            <a:r>
              <a:rPr lang="en-US" dirty="0" err="1" smtClean="0"/>
              <a:t>progesteron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estrogen </a:t>
            </a:r>
            <a:r>
              <a:rPr lang="en-US" dirty="0" err="1" smtClean="0"/>
              <a:t>menurun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akhirnya</a:t>
            </a:r>
            <a:r>
              <a:rPr lang="en-US" dirty="0" smtClean="0"/>
              <a:t> </a:t>
            </a:r>
            <a:r>
              <a:rPr lang="en-US" dirty="0" err="1" smtClean="0"/>
              <a:t>hilang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1233488" y="228600"/>
          <a:ext cx="6843712" cy="5803900"/>
        </p:xfrm>
        <a:graphic>
          <a:graphicData uri="http://schemas.openxmlformats.org/presentationml/2006/ole">
            <p:oleObj spid="_x0000_s22535" name="Image" r:id="rId3" imgW="6844444" imgH="5803175" progId="">
              <p:embed/>
            </p:oleObj>
          </a:graphicData>
        </a:graphic>
      </p:graphicFrame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1752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Fertilisasi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609600" y="6324600"/>
            <a:ext cx="7696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Proses terjadinya fertilisasi di dalam oviduk pada organ reproduksi wanita. </a:t>
            </a:r>
          </a:p>
        </p:txBody>
      </p:sp>
      <p:sp>
        <p:nvSpPr>
          <p:cNvPr id="22538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Fertilisasi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Selama</a:t>
            </a:r>
            <a:r>
              <a:rPr lang="en-US" dirty="0" smtClean="0"/>
              <a:t> 2 – 4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pasca</a:t>
            </a:r>
            <a:r>
              <a:rPr lang="en-US" dirty="0" smtClean="0"/>
              <a:t> </a:t>
            </a:r>
            <a:r>
              <a:rPr lang="en-US" dirty="0" err="1" smtClean="0"/>
              <a:t>pembuahan</a:t>
            </a:r>
            <a:r>
              <a:rPr lang="en-US" dirty="0" smtClean="0"/>
              <a:t>, </a:t>
            </a:r>
            <a:r>
              <a:rPr lang="en-US" dirty="0" err="1" smtClean="0"/>
              <a:t>zigot</a:t>
            </a:r>
            <a:r>
              <a:rPr lang="en-US" dirty="0" smtClean="0"/>
              <a:t> </a:t>
            </a:r>
            <a:r>
              <a:rPr lang="en-US" dirty="0" err="1" smtClean="0"/>
              <a:t>berkembang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1 </a:t>
            </a:r>
            <a:r>
              <a:rPr lang="en-US" dirty="0" err="1" smtClean="0"/>
              <a:t>sel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16 </a:t>
            </a:r>
            <a:r>
              <a:rPr lang="en-US" dirty="0" err="1" smtClean="0"/>
              <a:t>sel</a:t>
            </a:r>
            <a:r>
              <a:rPr lang="en-US" dirty="0" smtClean="0"/>
              <a:t> (</a:t>
            </a:r>
            <a:r>
              <a:rPr lang="en-US" dirty="0" err="1" smtClean="0"/>
              <a:t>morula</a:t>
            </a:r>
            <a:r>
              <a:rPr lang="en-US" dirty="0" smtClean="0"/>
              <a:t>) – </a:t>
            </a:r>
            <a:r>
              <a:rPr lang="en-US" dirty="0" err="1" smtClean="0"/>
              <a:t>blastosit</a:t>
            </a:r>
            <a:r>
              <a:rPr lang="en-US" dirty="0" smtClean="0"/>
              <a:t> (bola </a:t>
            </a:r>
            <a:r>
              <a:rPr lang="en-US" dirty="0" err="1" smtClean="0"/>
              <a:t>berongga</a:t>
            </a:r>
            <a:r>
              <a:rPr lang="en-US" dirty="0" smtClean="0"/>
              <a:t>) – </a:t>
            </a:r>
            <a:r>
              <a:rPr lang="en-US" dirty="0" err="1" smtClean="0"/>
              <a:t>tropoblas</a:t>
            </a:r>
            <a:r>
              <a:rPr lang="en-US" dirty="0" smtClean="0"/>
              <a:t> (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blastosit</a:t>
            </a:r>
            <a:r>
              <a:rPr lang="en-US" dirty="0" smtClean="0"/>
              <a:t>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Kehamilan (gestasi)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2" cstate="print"/>
          <a:srcRect l="2985"/>
          <a:stretch>
            <a:fillRect/>
          </a:stretch>
        </p:blipFill>
        <p:spPr bwMode="auto">
          <a:xfrm>
            <a:off x="1219200" y="1752600"/>
            <a:ext cx="6324600" cy="358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1371600" y="5486400"/>
            <a:ext cx="65532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Tahapan pembelahan zigot hasil fertilisasi dalam perjalanan ke uterus </a:t>
            </a:r>
          </a:p>
          <a:p>
            <a:pPr algn="l"/>
            <a:r>
              <a:rPr lang="en-US" sz="1400" b="1"/>
              <a:t>untuk proses implantasi. </a:t>
            </a:r>
          </a:p>
        </p:txBody>
      </p:sp>
      <p:sp>
        <p:nvSpPr>
          <p:cNvPr id="23561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Kehamilan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Zigot</a:t>
            </a:r>
            <a:r>
              <a:rPr lang="en-US" dirty="0" smtClean="0"/>
              <a:t> </a:t>
            </a:r>
            <a:r>
              <a:rPr lang="en-US" dirty="0" err="1" smtClean="0"/>
              <a:t>tinggal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 2-3 </a:t>
            </a:r>
            <a:r>
              <a:rPr lang="en-US" dirty="0" err="1" smtClean="0"/>
              <a:t>hari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bergerak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arah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</a:t>
            </a:r>
            <a:r>
              <a:rPr lang="en-US" dirty="0" err="1" smtClean="0"/>
              <a:t>sambil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pembelahan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endParaRPr lang="en-US" dirty="0" smtClean="0"/>
          </a:p>
          <a:p>
            <a:r>
              <a:rPr lang="en-US" dirty="0" smtClean="0"/>
              <a:t>5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, </a:t>
            </a:r>
            <a:r>
              <a:rPr lang="en-US" dirty="0" err="1" smtClean="0"/>
              <a:t>zigot</a:t>
            </a:r>
            <a:r>
              <a:rPr lang="en-US" dirty="0" smtClean="0"/>
              <a:t> </a:t>
            </a:r>
            <a:r>
              <a:rPr lang="en-US" dirty="0" err="1" smtClean="0"/>
              <a:t>melekatkan</a:t>
            </a:r>
            <a:r>
              <a:rPr lang="en-US" dirty="0" smtClean="0"/>
              <a:t> </a:t>
            </a:r>
            <a:r>
              <a:rPr lang="en-US" dirty="0" err="1" smtClean="0"/>
              <a:t>dirinya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dinding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menebal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berkembang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janin</a:t>
            </a:r>
            <a:endParaRPr lang="en-US" dirty="0" smtClean="0"/>
          </a:p>
          <a:p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sel</a:t>
            </a:r>
            <a:r>
              <a:rPr lang="en-US" dirty="0" smtClean="0"/>
              <a:t> </a:t>
            </a:r>
            <a:r>
              <a:rPr lang="en-US" dirty="0" err="1" smtClean="0"/>
              <a:t>telur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diproduksi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membran</a:t>
            </a:r>
            <a:r>
              <a:rPr lang="en-US" dirty="0" smtClean="0"/>
              <a:t> </a:t>
            </a:r>
            <a:r>
              <a:rPr lang="en-US" dirty="0" err="1" smtClean="0"/>
              <a:t>kehamilan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Sakus</a:t>
            </a:r>
            <a:r>
              <a:rPr lang="en-US" dirty="0" smtClean="0"/>
              <a:t> </a:t>
            </a:r>
            <a:r>
              <a:rPr lang="en-US" dirty="0" err="1" smtClean="0"/>
              <a:t>vitelinus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pembentukan</a:t>
            </a:r>
            <a:r>
              <a:rPr lang="en-US" dirty="0" smtClean="0"/>
              <a:t> </a:t>
            </a:r>
            <a:r>
              <a:rPr lang="en-US" dirty="0" err="1" smtClean="0"/>
              <a:t>sel-sel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pembuluh-pembuluh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embrio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Amnion :</a:t>
            </a:r>
          </a:p>
          <a:p>
            <a:pPr lvl="1"/>
            <a:r>
              <a:rPr lang="en-US" dirty="0" err="1" smtClean="0"/>
              <a:t>Kantong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cairan</a:t>
            </a:r>
            <a:r>
              <a:rPr lang="en-US" dirty="0" smtClean="0"/>
              <a:t> </a:t>
            </a:r>
            <a:r>
              <a:rPr lang="en-US" dirty="0" err="1" smtClean="0"/>
              <a:t>tempat</a:t>
            </a:r>
            <a:r>
              <a:rPr lang="en-US" dirty="0" smtClean="0"/>
              <a:t> </a:t>
            </a:r>
            <a:r>
              <a:rPr lang="en-US" dirty="0" err="1" smtClean="0"/>
              <a:t>embrio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endParaRPr lang="en-US" dirty="0" smtClean="0"/>
          </a:p>
          <a:p>
            <a:pPr lvl="1"/>
            <a:r>
              <a:rPr lang="en-US" dirty="0" err="1" smtClean="0"/>
              <a:t>Dindingnya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air </a:t>
            </a:r>
            <a:r>
              <a:rPr lang="en-US" dirty="0" err="1" smtClean="0"/>
              <a:t>ketuban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embrio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basah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tahan</a:t>
            </a:r>
            <a:r>
              <a:rPr lang="en-US" dirty="0" smtClean="0"/>
              <a:t> </a:t>
            </a:r>
            <a:r>
              <a:rPr lang="en-US" dirty="0" err="1" smtClean="0"/>
              <a:t>goncangan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membran</a:t>
            </a:r>
            <a:r>
              <a:rPr lang="en-US" dirty="0" smtClean="0"/>
              <a:t> </a:t>
            </a:r>
            <a:r>
              <a:rPr lang="en-US" dirty="0" err="1" smtClean="0"/>
              <a:t>kehamilan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Korion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Selaput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amnion</a:t>
            </a:r>
          </a:p>
          <a:p>
            <a:pPr lvl="1"/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pembuluh-pembuluh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peredaran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induknya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perantaraan</a:t>
            </a:r>
            <a:r>
              <a:rPr lang="en-US" dirty="0" smtClean="0"/>
              <a:t> </a:t>
            </a:r>
            <a:r>
              <a:rPr lang="en-US" dirty="0" err="1" smtClean="0"/>
              <a:t>plasenta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Alantois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tali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endParaRPr lang="en-US" dirty="0" smtClean="0"/>
          </a:p>
          <a:p>
            <a:pPr lvl="1"/>
            <a:r>
              <a:rPr lang="en-US" dirty="0" err="1" smtClean="0"/>
              <a:t>Menghubungkan</a:t>
            </a:r>
            <a:r>
              <a:rPr lang="en-US" dirty="0" smtClean="0"/>
              <a:t> </a:t>
            </a:r>
            <a:r>
              <a:rPr lang="en-US" dirty="0" err="1" smtClean="0"/>
              <a:t>sirkulasi</a:t>
            </a:r>
            <a:r>
              <a:rPr lang="en-US" dirty="0" smtClean="0"/>
              <a:t> </a:t>
            </a:r>
            <a:r>
              <a:rPr lang="en-US" dirty="0" err="1" smtClean="0"/>
              <a:t>embrio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plasenta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Kehamilan (gestasi) (2) </a:t>
            </a: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429000" y="5791200"/>
            <a:ext cx="548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Proses pembentukan membran kehamilan pada embrio. </a:t>
            </a:r>
          </a:p>
        </p:txBody>
      </p:sp>
      <p:pic>
        <p:nvPicPr>
          <p:cNvPr id="24585" name="Picture 9" descr="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4267200"/>
            <a:ext cx="1711325" cy="1905000"/>
          </a:xfrm>
          <a:prstGeom prst="rect">
            <a:avLst/>
          </a:prstGeom>
          <a:noFill/>
        </p:spPr>
      </p:pic>
      <p:pic>
        <p:nvPicPr>
          <p:cNvPr id="24586" name="Picture 10" descr="G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295400"/>
            <a:ext cx="1641475" cy="2514600"/>
          </a:xfrm>
          <a:prstGeom prst="rect">
            <a:avLst/>
          </a:prstGeom>
          <a:noFill/>
        </p:spPr>
      </p:pic>
      <p:pic>
        <p:nvPicPr>
          <p:cNvPr id="24587" name="Picture 11" descr="G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676400"/>
            <a:ext cx="1801813" cy="2133600"/>
          </a:xfrm>
          <a:prstGeom prst="rect">
            <a:avLst/>
          </a:prstGeom>
          <a:noFill/>
        </p:spPr>
      </p:pic>
      <p:pic>
        <p:nvPicPr>
          <p:cNvPr id="24589" name="Picture 13" descr="G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1600200"/>
            <a:ext cx="2209800" cy="2195513"/>
          </a:xfrm>
          <a:prstGeom prst="rect">
            <a:avLst/>
          </a:prstGeom>
          <a:noFill/>
        </p:spPr>
      </p:pic>
      <p:pic>
        <p:nvPicPr>
          <p:cNvPr id="24588" name="Picture 12" descr="G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676400"/>
            <a:ext cx="982663" cy="990600"/>
          </a:xfrm>
          <a:prstGeom prst="rect">
            <a:avLst/>
          </a:prstGeom>
          <a:noFill/>
        </p:spPr>
      </p:pic>
      <p:sp>
        <p:nvSpPr>
          <p:cNvPr id="24590" name="Line 14"/>
          <p:cNvSpPr>
            <a:spLocks noChangeShapeType="1"/>
          </p:cNvSpPr>
          <p:nvPr/>
        </p:nvSpPr>
        <p:spPr bwMode="auto">
          <a:xfrm>
            <a:off x="2252663" y="4752975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 flipH="1">
            <a:off x="1157288" y="5257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2" name="Line 16"/>
          <p:cNvSpPr>
            <a:spLocks noChangeShapeType="1"/>
          </p:cNvSpPr>
          <p:nvPr/>
        </p:nvSpPr>
        <p:spPr bwMode="auto">
          <a:xfrm>
            <a:off x="2209800" y="5181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3" name="Line 17"/>
          <p:cNvSpPr>
            <a:spLocks noChangeShapeType="1"/>
          </p:cNvSpPr>
          <p:nvPr/>
        </p:nvSpPr>
        <p:spPr bwMode="auto">
          <a:xfrm flipH="1">
            <a:off x="914400" y="2667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2438400" y="2895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4648200" y="2819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4648200" y="3352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 flipV="1">
            <a:off x="5943600" y="12954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7467600" y="1066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 flipV="1">
            <a:off x="8382000" y="12192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8077200" y="29718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 flipH="1">
            <a:off x="7162800" y="36576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185738" y="2514600"/>
            <a:ext cx="7858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Amnion</a:t>
            </a:r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381000" y="5105400"/>
            <a:ext cx="7858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Amnion</a:t>
            </a:r>
          </a:p>
        </p:txBody>
      </p:sp>
      <p:sp>
        <p:nvSpPr>
          <p:cNvPr id="24604" name="Text Box 28"/>
          <p:cNvSpPr txBox="1">
            <a:spLocks noChangeArrowheads="1"/>
          </p:cNvSpPr>
          <p:nvPr/>
        </p:nvSpPr>
        <p:spPr bwMode="auto">
          <a:xfrm>
            <a:off x="3479800" y="4572000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Korion</a:t>
            </a:r>
          </a:p>
        </p:txBody>
      </p:sp>
      <p:sp>
        <p:nvSpPr>
          <p:cNvPr id="24605" name="Text Box 29"/>
          <p:cNvSpPr txBox="1">
            <a:spLocks noChangeArrowheads="1"/>
          </p:cNvSpPr>
          <p:nvPr/>
        </p:nvSpPr>
        <p:spPr bwMode="auto">
          <a:xfrm>
            <a:off x="3355975" y="5029200"/>
            <a:ext cx="1368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Sakus vitelinus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1835150" y="3905250"/>
            <a:ext cx="1238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Kantung telur</a:t>
            </a: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3921125" y="4038600"/>
            <a:ext cx="14843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Pembuluh darah</a:t>
            </a:r>
          </a:p>
        </p:txBody>
      </p:sp>
      <p:sp>
        <p:nvSpPr>
          <p:cNvPr id="24608" name="Text Box 32"/>
          <p:cNvSpPr txBox="1">
            <a:spLocks noChangeArrowheads="1"/>
          </p:cNvSpPr>
          <p:nvPr/>
        </p:nvSpPr>
        <p:spPr bwMode="auto">
          <a:xfrm>
            <a:off x="5280025" y="2667000"/>
            <a:ext cx="11017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Awal korion</a:t>
            </a:r>
          </a:p>
        </p:txBody>
      </p:sp>
      <p:sp>
        <p:nvSpPr>
          <p:cNvPr id="24609" name="Text Box 33"/>
          <p:cNvSpPr txBox="1">
            <a:spLocks noChangeArrowheads="1"/>
          </p:cNvSpPr>
          <p:nvPr/>
        </p:nvSpPr>
        <p:spPr bwMode="auto">
          <a:xfrm>
            <a:off x="5126038" y="990600"/>
            <a:ext cx="1514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Massa sel dalam</a:t>
            </a:r>
          </a:p>
        </p:txBody>
      </p:sp>
      <p:sp>
        <p:nvSpPr>
          <p:cNvPr id="24610" name="Text Box 34"/>
          <p:cNvSpPr txBox="1">
            <a:spLocks noChangeArrowheads="1"/>
          </p:cNvSpPr>
          <p:nvPr/>
        </p:nvSpPr>
        <p:spPr bwMode="auto">
          <a:xfrm>
            <a:off x="6788150" y="719138"/>
            <a:ext cx="1238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Endometrium</a:t>
            </a:r>
          </a:p>
        </p:txBody>
      </p:sp>
      <p:sp>
        <p:nvSpPr>
          <p:cNvPr id="24611" name="Text Box 35"/>
          <p:cNvSpPr txBox="1">
            <a:spLocks noChangeArrowheads="1"/>
          </p:cNvSpPr>
          <p:nvPr/>
        </p:nvSpPr>
        <p:spPr bwMode="auto">
          <a:xfrm>
            <a:off x="6670675" y="4343400"/>
            <a:ext cx="706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Uterus</a:t>
            </a:r>
          </a:p>
        </p:txBody>
      </p:sp>
      <p:sp>
        <p:nvSpPr>
          <p:cNvPr id="24612" name="Text Box 36"/>
          <p:cNvSpPr txBox="1">
            <a:spLocks noChangeArrowheads="1"/>
          </p:cNvSpPr>
          <p:nvPr/>
        </p:nvSpPr>
        <p:spPr bwMode="auto">
          <a:xfrm>
            <a:off x="7715250" y="4010025"/>
            <a:ext cx="904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Blastosol</a:t>
            </a:r>
          </a:p>
        </p:txBody>
      </p:sp>
      <p:sp>
        <p:nvSpPr>
          <p:cNvPr id="24613" name="Text Box 37"/>
          <p:cNvSpPr txBox="1">
            <a:spLocks noChangeArrowheads="1"/>
          </p:cNvSpPr>
          <p:nvPr/>
        </p:nvSpPr>
        <p:spPr bwMode="auto">
          <a:xfrm>
            <a:off x="7934325" y="985838"/>
            <a:ext cx="9223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Trofoblas</a:t>
            </a:r>
          </a:p>
        </p:txBody>
      </p:sp>
      <p:sp>
        <p:nvSpPr>
          <p:cNvPr id="24614" name="WordArt 3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7200" y="838200"/>
            <a:ext cx="304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Kehamilan (gestasi) (3) 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1600200" y="5410200"/>
            <a:ext cx="586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Bagian plasenta, cairan amnion, dan tali pusar. 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524000"/>
            <a:ext cx="6559550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655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7200" y="6096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Kehamilan (gestasi) (4) 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447800" y="5562600"/>
            <a:ext cx="594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Embrio manusia pada usai kehamilan: (a) 4 minggu, (b) 5-6 minggu, </a:t>
            </a:r>
          </a:p>
          <a:p>
            <a:pPr algn="l"/>
            <a:r>
              <a:rPr lang="en-US" sz="1400" b="1"/>
              <a:t>(c) 8 minggu, dan (d) 16 minggu. 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 cstate="print"/>
          <a:srcRect l="5904" r="11440"/>
          <a:stretch>
            <a:fillRect/>
          </a:stretch>
        </p:blipFill>
        <p:spPr bwMode="auto">
          <a:xfrm>
            <a:off x="1600200" y="1219200"/>
            <a:ext cx="21336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3" cstate="print"/>
          <a:srcRect l="6274" r="5882"/>
          <a:stretch>
            <a:fillRect/>
          </a:stretch>
        </p:blipFill>
        <p:spPr bwMode="auto">
          <a:xfrm>
            <a:off x="4114800" y="1295400"/>
            <a:ext cx="2286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80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225536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</a:rPr>
              <a:t>Tujuan</a:t>
            </a:r>
            <a:r>
              <a:rPr lang="en-US" sz="4800" dirty="0" smtClean="0">
                <a:solidFill>
                  <a:srgbClr val="C00000"/>
                </a:solidFill>
              </a:rPr>
              <a:t> </a:t>
            </a:r>
            <a:r>
              <a:rPr lang="en-US" sz="4800" dirty="0" err="1" smtClean="0">
                <a:solidFill>
                  <a:srgbClr val="C00000"/>
                </a:solidFill>
              </a:rPr>
              <a:t>Pembelajaran</a:t>
            </a:r>
            <a:endParaRPr lang="en-US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71678"/>
            <a:ext cx="8229600" cy="4054485"/>
          </a:xfrm>
        </p:spPr>
        <p:txBody>
          <a:bodyPr/>
          <a:lstStyle/>
          <a:p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Menjelaskan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sistem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reproduksi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pria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dan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wanita</a:t>
            </a:r>
            <a:endParaRPr lang="en-US" dirty="0" smtClean="0">
              <a:solidFill>
                <a:srgbClr val="002060"/>
              </a:solidFill>
              <a:latin typeface="Bookman Old Style" pitchFamily="18" charset="0"/>
            </a:endParaRPr>
          </a:p>
          <a:p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Menjelaskan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sistem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reproduksi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vertebrata</a:t>
            </a:r>
          </a:p>
          <a:p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Menjelaskan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sistem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reproduksi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invertebrata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,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baik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secara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seksual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maupun</a:t>
            </a:r>
            <a:r>
              <a:rPr lang="en-US" dirty="0" smtClean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dirty="0" err="1" smtClean="0">
                <a:solidFill>
                  <a:srgbClr val="002060"/>
                </a:solidFill>
                <a:latin typeface="Bookman Old Style" pitchFamily="18" charset="0"/>
              </a:rPr>
              <a:t>aseksual</a:t>
            </a:r>
            <a:endParaRPr lang="en-US" dirty="0">
              <a:solidFill>
                <a:srgbClr val="00206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7200" y="4572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solidFill>
                  <a:schemeClr val="accent2"/>
                </a:solidFill>
                <a:sym typeface="Wingdings" pitchFamily="2" charset="2"/>
              </a:rPr>
              <a:t>Laktasi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2133600" y="5410200"/>
            <a:ext cx="4038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Kondisi payudara (a) sebelum kehamilan dan </a:t>
            </a:r>
          </a:p>
          <a:p>
            <a:pPr algn="l"/>
            <a:r>
              <a:rPr lang="en-US" sz="1400" b="1"/>
              <a:t>(b) setelah kehamilan. 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 cstate="print"/>
          <a:srcRect l="2603" t="1326" r="7811" b="48918"/>
          <a:stretch>
            <a:fillRect/>
          </a:stretch>
        </p:blipFill>
        <p:spPr bwMode="auto">
          <a:xfrm>
            <a:off x="911225" y="1597025"/>
            <a:ext cx="2852738" cy="31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 cstate="print"/>
          <a:srcRect l="5533" t="51074"/>
          <a:stretch>
            <a:fillRect/>
          </a:stretch>
        </p:blipFill>
        <p:spPr bwMode="auto">
          <a:xfrm>
            <a:off x="4252913" y="1535113"/>
            <a:ext cx="3062287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704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815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solidFill>
                  <a:srgbClr val="FF33CC"/>
                </a:solidFill>
                <a:sym typeface="Wingdings" pitchFamily="2" charset="2"/>
              </a:rPr>
              <a:t>Gangguan pada Sistem Reproduksi Manusia</a:t>
            </a:r>
            <a:endParaRPr lang="en-US" sz="2400" b="1">
              <a:sym typeface="Wingdings" pitchFamily="2" charset="2"/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57200" y="1066800"/>
            <a:ext cx="396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Gangguan pada Sistem reproduksi wanita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09600" y="1981200"/>
            <a:ext cx="35814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/>
              <a:t> </a:t>
            </a:r>
            <a:r>
              <a:rPr lang="en-US" b="1" dirty="0" err="1"/>
              <a:t>Gangguan</a:t>
            </a:r>
            <a:r>
              <a:rPr lang="en-US" b="1" dirty="0"/>
              <a:t> </a:t>
            </a:r>
            <a:r>
              <a:rPr lang="en-US" b="1" dirty="0" err="1"/>
              <a:t>menstruasi</a:t>
            </a:r>
            <a:endParaRPr lang="en-US" b="1" dirty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/>
              <a:t> </a:t>
            </a:r>
            <a:r>
              <a:rPr lang="en-US" b="1" dirty="0" err="1"/>
              <a:t>Kanker</a:t>
            </a:r>
            <a:r>
              <a:rPr lang="en-US" b="1" dirty="0"/>
              <a:t> genitalia</a:t>
            </a:r>
          </a:p>
          <a:p>
            <a:pPr lvl="1" algn="l">
              <a:spcBef>
                <a:spcPct val="50000"/>
              </a:spcBef>
            </a:pPr>
            <a:r>
              <a:rPr lang="en-US" dirty="0" err="1"/>
              <a:t>Kanker</a:t>
            </a:r>
            <a:r>
              <a:rPr lang="en-US" dirty="0"/>
              <a:t> vagina</a:t>
            </a:r>
          </a:p>
          <a:p>
            <a:pPr lvl="1" algn="l">
              <a:spcBef>
                <a:spcPct val="50000"/>
              </a:spcBef>
            </a:pP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serviks</a:t>
            </a:r>
            <a:endParaRPr lang="en-US" dirty="0"/>
          </a:p>
          <a:p>
            <a:pPr lvl="1" algn="l">
              <a:spcBef>
                <a:spcPct val="50000"/>
              </a:spcBef>
            </a:pPr>
            <a:r>
              <a:rPr lang="en-US" dirty="0" err="1"/>
              <a:t>Kanker</a:t>
            </a:r>
            <a:r>
              <a:rPr lang="en-US" dirty="0"/>
              <a:t> </a:t>
            </a:r>
            <a:r>
              <a:rPr lang="en-US" dirty="0" err="1"/>
              <a:t>ovarium</a:t>
            </a:r>
            <a:endParaRPr lang="en-US" dirty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/>
              <a:t> Endometriosis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/>
              <a:t> </a:t>
            </a:r>
            <a:r>
              <a:rPr lang="en-US" b="1" dirty="0" err="1"/>
              <a:t>Infeksi</a:t>
            </a:r>
            <a:r>
              <a:rPr lang="en-US" b="1" dirty="0"/>
              <a:t> vagina </a:t>
            </a:r>
            <a:endParaRPr lang="en-US" dirty="0"/>
          </a:p>
        </p:txBody>
      </p:sp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2" cstate="print"/>
          <a:srcRect l="9091" t="10345" r="9091"/>
          <a:stretch>
            <a:fillRect/>
          </a:stretch>
        </p:blipFill>
        <p:spPr bwMode="auto">
          <a:xfrm>
            <a:off x="4953000" y="1219200"/>
            <a:ext cx="2971800" cy="244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029200" y="36576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Kanker ovarium. </a:t>
            </a:r>
          </a:p>
        </p:txBody>
      </p:sp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3" cstate="print"/>
          <a:srcRect l="5518" t="4651" r="3448"/>
          <a:stretch>
            <a:fillRect/>
          </a:stretch>
        </p:blipFill>
        <p:spPr bwMode="auto">
          <a:xfrm>
            <a:off x="4876800" y="4030663"/>
            <a:ext cx="2895600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5029200" y="598805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Endometriosis. </a:t>
            </a:r>
          </a:p>
        </p:txBody>
      </p:sp>
      <p:sp>
        <p:nvSpPr>
          <p:cNvPr id="30733" name="WordArt 13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57200" y="685800"/>
            <a:ext cx="4114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Gangguan pada sistem reproduksi pria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609600" y="1981200"/>
            <a:ext cx="35814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Hipogonadisme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Kriptokorkidisme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Uretritis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Prostatitis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Epididimitis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/>
              <a:t> Orkitis</a:t>
            </a:r>
            <a:endParaRPr lang="en-US"/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5029200" y="48768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Prostatitis.</a:t>
            </a:r>
          </a:p>
        </p:txBody>
      </p:sp>
      <p:pic>
        <p:nvPicPr>
          <p:cNvPr id="31754" name="Picture 10"/>
          <p:cNvPicPr>
            <a:picLocks noChangeAspect="1" noChangeArrowheads="1"/>
          </p:cNvPicPr>
          <p:nvPr/>
        </p:nvPicPr>
        <p:blipFill>
          <a:blip r:embed="rId2" cstate="print"/>
          <a:srcRect l="10191"/>
          <a:stretch>
            <a:fillRect/>
          </a:stretch>
        </p:blipFill>
        <p:spPr bwMode="auto">
          <a:xfrm>
            <a:off x="4953000" y="1447800"/>
            <a:ext cx="32416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56" name="WordArt 12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</a:t>
            </a:r>
            <a:r>
              <a:rPr lang="en-US" dirty="0" err="1" smtClean="0"/>
              <a:t>Reproduksi</a:t>
            </a:r>
            <a:r>
              <a:rPr lang="en-US" dirty="0" smtClean="0"/>
              <a:t> </a:t>
            </a:r>
            <a:r>
              <a:rPr lang="en-US" dirty="0" err="1" smtClean="0"/>
              <a:t>Manusia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In vitro fertilization (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</a:t>
            </a:r>
            <a:r>
              <a:rPr lang="en-US" dirty="0" err="1" smtClean="0"/>
              <a:t>tabung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Tubal plastic surgery (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fallopi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kontrasepsi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Kontasepsi</a:t>
            </a:r>
            <a:r>
              <a:rPr lang="en-US" dirty="0" smtClean="0"/>
              <a:t> </a:t>
            </a:r>
            <a:r>
              <a:rPr lang="en-US" dirty="0" err="1" smtClean="0"/>
              <a:t>permanen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Pria</a:t>
            </a:r>
            <a:r>
              <a:rPr lang="en-US" dirty="0" smtClean="0"/>
              <a:t> : </a:t>
            </a:r>
            <a:r>
              <a:rPr lang="en-US" dirty="0" err="1" smtClean="0"/>
              <a:t>vasektomi</a:t>
            </a:r>
            <a:r>
              <a:rPr lang="en-US" dirty="0" smtClean="0"/>
              <a:t> (</a:t>
            </a:r>
            <a:r>
              <a:rPr lang="en-US" dirty="0" err="1" smtClean="0"/>
              <a:t>mengikat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memotong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vas deferens), agar </a:t>
            </a:r>
            <a:r>
              <a:rPr lang="en-US" dirty="0" err="1" smtClean="0"/>
              <a:t>sperma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uretra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dikeluarkan</a:t>
            </a:r>
            <a:endParaRPr lang="en-US" dirty="0" smtClean="0"/>
          </a:p>
          <a:p>
            <a:pPr lvl="1"/>
            <a:r>
              <a:rPr lang="en-US" dirty="0" err="1" smtClean="0"/>
              <a:t>Wanita</a:t>
            </a:r>
            <a:r>
              <a:rPr lang="en-US" dirty="0" smtClean="0"/>
              <a:t> : </a:t>
            </a:r>
            <a:r>
              <a:rPr lang="en-US" dirty="0" err="1" smtClean="0"/>
              <a:t>tubektomi</a:t>
            </a:r>
            <a:r>
              <a:rPr lang="en-US" dirty="0" smtClean="0"/>
              <a:t> (</a:t>
            </a:r>
            <a:r>
              <a:rPr lang="en-US" dirty="0" err="1" smtClean="0"/>
              <a:t>mengikat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memotong</a:t>
            </a:r>
            <a:r>
              <a:rPr lang="en-US" dirty="0" smtClean="0"/>
              <a:t> </a:t>
            </a:r>
            <a:r>
              <a:rPr lang="en-US" dirty="0" err="1" smtClean="0"/>
              <a:t>oviduk</a:t>
            </a:r>
            <a:r>
              <a:rPr lang="en-US" dirty="0" smtClean="0"/>
              <a:t>),  </a:t>
            </a:r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pasangan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anaknya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kontrasepsi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err="1" smtClean="0"/>
              <a:t>Kontrasepsi</a:t>
            </a:r>
            <a:r>
              <a:rPr lang="en-US" dirty="0" smtClean="0"/>
              <a:t> </a:t>
            </a:r>
            <a:r>
              <a:rPr lang="en-US" dirty="0" err="1" smtClean="0"/>
              <a:t>temporer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IUD (Intra Uterine Device), </a:t>
            </a:r>
            <a:r>
              <a:rPr lang="en-US" dirty="0" err="1" smtClean="0"/>
              <a:t>dimasukkan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rahim</a:t>
            </a:r>
            <a:r>
              <a:rPr lang="en-US" dirty="0" smtClean="0"/>
              <a:t> yang </a:t>
            </a:r>
            <a:r>
              <a:rPr lang="en-US" dirty="0" err="1" smtClean="0"/>
              <a:t>melumpuhkan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: spiral</a:t>
            </a:r>
          </a:p>
          <a:p>
            <a:pPr lvl="1"/>
            <a:r>
              <a:rPr lang="en-US" dirty="0" smtClean="0"/>
              <a:t>Hormonal (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agar </a:t>
            </a:r>
            <a:r>
              <a:rPr lang="en-US" dirty="0" err="1" smtClean="0"/>
              <a:t>tubuh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siap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</a:t>
            </a:r>
            <a:r>
              <a:rPr lang="en-US" dirty="0" err="1" smtClean="0"/>
              <a:t>pembuahan</a:t>
            </a:r>
            <a:r>
              <a:rPr lang="en-US" dirty="0" smtClean="0"/>
              <a:t>), 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pil</a:t>
            </a:r>
            <a:r>
              <a:rPr lang="en-US" dirty="0" smtClean="0"/>
              <a:t> KB, </a:t>
            </a:r>
            <a:r>
              <a:rPr lang="en-US" dirty="0" err="1" smtClean="0"/>
              <a:t>Suntikan</a:t>
            </a:r>
            <a:r>
              <a:rPr lang="en-US" dirty="0" smtClean="0"/>
              <a:t> KB, </a:t>
            </a:r>
            <a:r>
              <a:rPr lang="en-US" dirty="0" err="1" smtClean="0"/>
              <a:t>Susuk</a:t>
            </a:r>
            <a:r>
              <a:rPr lang="en-US" dirty="0" smtClean="0"/>
              <a:t> KB</a:t>
            </a:r>
          </a:p>
          <a:p>
            <a:pPr lvl="1"/>
            <a:r>
              <a:rPr lang="en-US" dirty="0" err="1" smtClean="0"/>
              <a:t>Sederhana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kondom</a:t>
            </a:r>
            <a:r>
              <a:rPr lang="en-US" dirty="0" smtClean="0"/>
              <a:t> (</a:t>
            </a:r>
            <a:r>
              <a:rPr lang="en-US" dirty="0" err="1" smtClean="0"/>
              <a:t>tisu</a:t>
            </a:r>
            <a:r>
              <a:rPr lang="en-US" dirty="0" smtClean="0"/>
              <a:t> KB)</a:t>
            </a:r>
          </a:p>
          <a:p>
            <a:pPr lvl="1"/>
            <a:r>
              <a:rPr lang="en-US" dirty="0" err="1" smtClean="0"/>
              <a:t>Alami</a:t>
            </a:r>
            <a:r>
              <a:rPr lang="en-US" dirty="0" smtClean="0"/>
              <a:t>,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memperhatikan</a:t>
            </a:r>
            <a:r>
              <a:rPr lang="en-US" dirty="0" smtClean="0"/>
              <a:t> </a:t>
            </a:r>
            <a:r>
              <a:rPr lang="en-US" dirty="0" err="1" smtClean="0"/>
              <a:t>masa</a:t>
            </a:r>
            <a:r>
              <a:rPr lang="en-US" dirty="0" smtClean="0"/>
              <a:t> </a:t>
            </a:r>
            <a:r>
              <a:rPr lang="en-US" dirty="0" err="1" smtClean="0"/>
              <a:t>subur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Sekilas</a:t>
            </a:r>
            <a:r>
              <a:rPr lang="en-US" dirty="0" smtClean="0"/>
              <a:t> HIV AIDS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penularan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seks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aman</a:t>
            </a:r>
            <a:endParaRPr lang="en-US" dirty="0" smtClean="0"/>
          </a:p>
          <a:p>
            <a:pPr lvl="1"/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transfusi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yang </a:t>
            </a:r>
            <a:r>
              <a:rPr lang="en-US" dirty="0" err="1" smtClean="0"/>
              <a:t>mengandung</a:t>
            </a:r>
            <a:r>
              <a:rPr lang="en-US" dirty="0" smtClean="0"/>
              <a:t> virus HIV</a:t>
            </a:r>
          </a:p>
          <a:p>
            <a:pPr lvl="1"/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jarum</a:t>
            </a:r>
            <a:r>
              <a:rPr lang="en-US" dirty="0" smtClean="0"/>
              <a:t> </a:t>
            </a:r>
            <a:r>
              <a:rPr lang="en-US" dirty="0" err="1" smtClean="0"/>
              <a:t>suntik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tusuk</a:t>
            </a:r>
            <a:r>
              <a:rPr lang="en-US" dirty="0" smtClean="0"/>
              <a:t> lain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pengidap</a:t>
            </a:r>
            <a:r>
              <a:rPr lang="en-US" dirty="0" smtClean="0"/>
              <a:t> HIV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disterilkan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endParaRPr lang="en-US" dirty="0" smtClean="0"/>
          </a:p>
          <a:p>
            <a:pPr lvl="1"/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ibu</a:t>
            </a:r>
            <a:r>
              <a:rPr lang="en-US" dirty="0" smtClean="0"/>
              <a:t> </a:t>
            </a:r>
            <a:r>
              <a:rPr lang="en-US" dirty="0" err="1" smtClean="0"/>
              <a:t>hamil</a:t>
            </a:r>
            <a:r>
              <a:rPr lang="en-US" dirty="0" smtClean="0"/>
              <a:t> yang </a:t>
            </a:r>
            <a:r>
              <a:rPr lang="en-US" dirty="0" err="1" smtClean="0"/>
              <a:t>mengidap</a:t>
            </a:r>
            <a:r>
              <a:rPr lang="en-US" dirty="0" smtClean="0"/>
              <a:t> HIV </a:t>
            </a:r>
            <a:r>
              <a:rPr lang="en-US" dirty="0" err="1" smtClean="0"/>
              <a:t>kepada</a:t>
            </a:r>
            <a:r>
              <a:rPr lang="en-US" dirty="0" smtClean="0"/>
              <a:t> </a:t>
            </a:r>
            <a:r>
              <a:rPr lang="en-US" dirty="0" err="1" smtClean="0"/>
              <a:t>bayi</a:t>
            </a:r>
            <a:r>
              <a:rPr lang="en-US" dirty="0" smtClean="0"/>
              <a:t> yang </a:t>
            </a:r>
            <a:r>
              <a:rPr lang="en-US" dirty="0" err="1" smtClean="0"/>
              <a:t>dikandung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err="1" smtClean="0"/>
              <a:t>Sekilas</a:t>
            </a:r>
            <a:r>
              <a:rPr lang="en-US" dirty="0" smtClean="0"/>
              <a:t> HIV AIDS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r>
              <a:rPr lang="en-US" sz="2400" dirty="0" smtClean="0"/>
              <a:t>AIDS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ditularkan</a:t>
            </a:r>
            <a:r>
              <a:rPr lang="en-US" sz="2400" dirty="0" smtClean="0"/>
              <a:t> </a:t>
            </a:r>
            <a:r>
              <a:rPr lang="en-US" sz="2400" dirty="0" err="1" smtClean="0"/>
              <a:t>melalui</a:t>
            </a:r>
            <a:r>
              <a:rPr lang="en-US" sz="2400" dirty="0" smtClean="0"/>
              <a:t> :</a:t>
            </a:r>
          </a:p>
          <a:p>
            <a:pPr lvl="1"/>
            <a:r>
              <a:rPr lang="en-US" sz="2400" dirty="0" err="1" smtClean="0"/>
              <a:t>Berjabat</a:t>
            </a:r>
            <a:r>
              <a:rPr lang="en-US" sz="2400" dirty="0" smtClean="0"/>
              <a:t> </a:t>
            </a:r>
            <a:r>
              <a:rPr lang="en-US" sz="2400" dirty="0" err="1" smtClean="0"/>
              <a:t>tangan</a:t>
            </a:r>
            <a:r>
              <a:rPr lang="en-US" sz="2400" dirty="0" smtClean="0"/>
              <a:t>, </a:t>
            </a:r>
            <a:r>
              <a:rPr lang="en-US" sz="2400" dirty="0" err="1" smtClean="0"/>
              <a:t>mengobrol</a:t>
            </a:r>
            <a:r>
              <a:rPr lang="en-US" sz="2400" dirty="0" smtClean="0"/>
              <a:t>, </a:t>
            </a:r>
            <a:r>
              <a:rPr lang="en-US" sz="2400" dirty="0" err="1" smtClean="0"/>
              <a:t>memeluk</a:t>
            </a:r>
            <a:r>
              <a:rPr lang="en-US" sz="2400" dirty="0" smtClean="0"/>
              <a:t>, </a:t>
            </a:r>
            <a:r>
              <a:rPr lang="en-US" sz="2400" dirty="0" err="1" smtClean="0"/>
              <a:t>mencium</a:t>
            </a:r>
            <a:r>
              <a:rPr lang="en-US" sz="2400" dirty="0" smtClean="0"/>
              <a:t> </a:t>
            </a:r>
            <a:r>
              <a:rPr lang="en-US" sz="2400" dirty="0" err="1" smtClean="0"/>
              <a:t>pipi</a:t>
            </a:r>
            <a:endParaRPr lang="en-US" sz="2400" dirty="0" smtClean="0"/>
          </a:p>
          <a:p>
            <a:pPr lvl="1"/>
            <a:r>
              <a:rPr lang="en-US" sz="2400" dirty="0" err="1" smtClean="0"/>
              <a:t>Batuk</a:t>
            </a:r>
            <a:r>
              <a:rPr lang="en-US" sz="2400" dirty="0" smtClean="0"/>
              <a:t>, </a:t>
            </a:r>
            <a:r>
              <a:rPr lang="en-US" sz="2400" dirty="0" err="1" smtClean="0"/>
              <a:t>bersin</a:t>
            </a:r>
            <a:r>
              <a:rPr lang="en-US" sz="2400" dirty="0" smtClean="0"/>
              <a:t>, air </a:t>
            </a:r>
            <a:r>
              <a:rPr lang="en-US" sz="2400" dirty="0" err="1" smtClean="0"/>
              <a:t>mata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keringat</a:t>
            </a:r>
            <a:endParaRPr lang="en-US" sz="2400" dirty="0" smtClean="0"/>
          </a:p>
          <a:p>
            <a:pPr lvl="1"/>
            <a:r>
              <a:rPr lang="en-US" sz="2400" dirty="0" err="1" smtClean="0"/>
              <a:t>Peralatan</a:t>
            </a:r>
            <a:r>
              <a:rPr lang="en-US" sz="2400" dirty="0" smtClean="0"/>
              <a:t> </a:t>
            </a:r>
            <a:r>
              <a:rPr lang="en-US" sz="2400" dirty="0" err="1" smtClean="0"/>
              <a:t>makan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minum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dipakai</a:t>
            </a:r>
            <a:r>
              <a:rPr lang="en-US" sz="2400" dirty="0" smtClean="0"/>
              <a:t> </a:t>
            </a:r>
            <a:r>
              <a:rPr lang="en-US" sz="2400" dirty="0" err="1" smtClean="0"/>
              <a:t>bersama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pengidap</a:t>
            </a:r>
            <a:r>
              <a:rPr lang="en-US" sz="2400" dirty="0" smtClean="0"/>
              <a:t> HIV AIDS</a:t>
            </a:r>
          </a:p>
          <a:p>
            <a:pPr lvl="1"/>
            <a:r>
              <a:rPr lang="en-US" sz="2400" dirty="0" err="1" smtClean="0"/>
              <a:t>Pemakaian</a:t>
            </a:r>
            <a:r>
              <a:rPr lang="en-US" sz="2400" dirty="0" smtClean="0"/>
              <a:t> WC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kolam</a:t>
            </a:r>
            <a:r>
              <a:rPr lang="en-US" sz="2400" dirty="0" smtClean="0"/>
              <a:t> </a:t>
            </a:r>
            <a:r>
              <a:rPr lang="en-US" sz="2400" dirty="0" err="1" smtClean="0"/>
              <a:t>renang</a:t>
            </a:r>
            <a:r>
              <a:rPr lang="en-US" sz="2400" dirty="0" smtClean="0"/>
              <a:t> </a:t>
            </a:r>
            <a:r>
              <a:rPr lang="en-US" sz="2400" dirty="0" err="1" smtClean="0"/>
              <a:t>bersama</a:t>
            </a:r>
            <a:endParaRPr lang="en-US" sz="2400" dirty="0" smtClean="0"/>
          </a:p>
          <a:p>
            <a:pPr lvl="1"/>
            <a:r>
              <a:rPr lang="en-US" sz="2400" dirty="0" err="1" smtClean="0"/>
              <a:t>Gigitan</a:t>
            </a:r>
            <a:r>
              <a:rPr lang="en-US" sz="2400" dirty="0" smtClean="0"/>
              <a:t> </a:t>
            </a:r>
            <a:r>
              <a:rPr lang="en-US" sz="2400" dirty="0" err="1" smtClean="0"/>
              <a:t>nyamuk</a:t>
            </a:r>
            <a:r>
              <a:rPr lang="en-US" sz="2400" dirty="0" smtClean="0"/>
              <a:t>, </a:t>
            </a:r>
            <a:r>
              <a:rPr lang="en-US" sz="2400" dirty="0" err="1" smtClean="0"/>
              <a:t>serangga</a:t>
            </a:r>
            <a:r>
              <a:rPr lang="en-US" sz="2400" dirty="0" smtClean="0"/>
              <a:t>, </a:t>
            </a:r>
            <a:r>
              <a:rPr lang="en-US" sz="2400" dirty="0" err="1" smtClean="0"/>
              <a:t>binatang</a:t>
            </a:r>
            <a:r>
              <a:rPr lang="en-US" sz="2400" dirty="0" smtClean="0"/>
              <a:t> </a:t>
            </a:r>
            <a:r>
              <a:rPr lang="en-US" sz="2400" dirty="0" err="1" smtClean="0"/>
              <a:t>peliharaan</a:t>
            </a:r>
            <a:endParaRPr lang="en-US" sz="2400" dirty="0" smtClean="0"/>
          </a:p>
          <a:p>
            <a:pPr lvl="1"/>
            <a:r>
              <a:rPr lang="en-US" sz="2400" dirty="0" err="1" smtClean="0"/>
              <a:t>Hidup</a:t>
            </a:r>
            <a:r>
              <a:rPr lang="en-US" sz="2400" dirty="0" smtClean="0"/>
              <a:t> </a:t>
            </a:r>
            <a:r>
              <a:rPr lang="en-US" sz="2400" dirty="0" err="1" smtClean="0"/>
              <a:t>serumah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pengidap</a:t>
            </a:r>
            <a:r>
              <a:rPr lang="en-US" sz="2400" dirty="0" smtClean="0"/>
              <a:t> HIV AIDS </a:t>
            </a:r>
            <a:r>
              <a:rPr lang="en-US" sz="2400" dirty="0" err="1" smtClean="0"/>
              <a:t>asal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hubungan</a:t>
            </a:r>
            <a:r>
              <a:rPr lang="en-US" sz="2400" dirty="0" smtClean="0"/>
              <a:t> </a:t>
            </a:r>
            <a:r>
              <a:rPr lang="en-US" sz="2400" dirty="0" err="1" smtClean="0"/>
              <a:t>seks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670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>
                <a:solidFill>
                  <a:srgbClr val="FF33CC"/>
                </a:solidFill>
                <a:sym typeface="Wingdings" pitchFamily="2" charset="2"/>
              </a:rPr>
              <a:t>Sistem Reproduksi Vertebrata</a:t>
            </a:r>
            <a:endParaRPr lang="en-US" sz="2800" b="1">
              <a:sym typeface="Wingdings" pitchFamily="2" charset="2"/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09600" y="21478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Fertilisasi</a:t>
            </a:r>
            <a:endParaRPr lang="en-US" b="1">
              <a:solidFill>
                <a:srgbClr val="009900"/>
              </a:solidFill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2438400" y="1828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2438400" y="1828800"/>
            <a:ext cx="0" cy="989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2057400" y="23479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2895600" y="161448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Fertilisasi eksternal</a:t>
            </a: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438400" y="2819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533400" y="3810000"/>
            <a:ext cx="2362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Perkembangan embrio dan kelahiran keturunannya</a:t>
            </a:r>
            <a:endParaRPr lang="en-US" b="1">
              <a:solidFill>
                <a:srgbClr val="009900"/>
              </a:solidFill>
            </a:endParaRP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3352800" y="3686175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Ovipar</a:t>
            </a:r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2895600" y="44323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2895600" y="3900488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>
            <a:off x="2514600" y="4433888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3352800" y="4219575"/>
            <a:ext cx="228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Vivipar</a:t>
            </a:r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3352800" y="473868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Ovovivipar</a:t>
            </a:r>
          </a:p>
        </p:txBody>
      </p:sp>
      <p:sp>
        <p:nvSpPr>
          <p:cNvPr id="35856" name="Line 16"/>
          <p:cNvSpPr>
            <a:spLocks noChangeShapeType="1"/>
          </p:cNvSpPr>
          <p:nvPr/>
        </p:nvSpPr>
        <p:spPr bwMode="auto">
          <a:xfrm>
            <a:off x="2895600" y="3900488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2895600" y="4891088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2895600" y="260508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Fertilisasi internal</a:t>
            </a:r>
          </a:p>
        </p:txBody>
      </p:sp>
      <p:pic>
        <p:nvPicPr>
          <p:cNvPr id="35859" name="Picture 19"/>
          <p:cNvPicPr>
            <a:picLocks noChangeAspect="1" noChangeArrowheads="1"/>
          </p:cNvPicPr>
          <p:nvPr/>
        </p:nvPicPr>
        <p:blipFill>
          <a:blip r:embed="rId2" cstate="print"/>
          <a:srcRect l="3265" r="2040" b="1828"/>
          <a:stretch>
            <a:fillRect/>
          </a:stretch>
        </p:blipFill>
        <p:spPr bwMode="auto">
          <a:xfrm>
            <a:off x="5638800" y="990600"/>
            <a:ext cx="29146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5562600" y="5815013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Berbagai proses fertilisasi. </a:t>
            </a:r>
          </a:p>
        </p:txBody>
      </p:sp>
      <p:sp>
        <p:nvSpPr>
          <p:cNvPr id="35862" name="WordArt 22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472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sym typeface="Wingdings" pitchFamily="2" charset="2"/>
              </a:rPr>
              <a:t>Reproduksi ikan (Pisces)</a:t>
            </a:r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676400"/>
            <a:ext cx="4354513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048000" y="5181600"/>
            <a:ext cx="3048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Alat reproduksi ikan (a) betina dan (b) jantan.</a:t>
            </a:r>
          </a:p>
        </p:txBody>
      </p:sp>
      <p:sp>
        <p:nvSpPr>
          <p:cNvPr id="36870" name="WordArt 6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4744"/>
            <a:ext cx="7467600" cy="1512168"/>
          </a:xfrm>
        </p:spPr>
        <p:txBody>
          <a:bodyPr>
            <a:normAutofit fontScale="90000"/>
          </a:bodyPr>
          <a:lstStyle/>
          <a:p>
            <a:pPr algn="ctr"/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id-ID" sz="3200" dirty="0" smtClean="0"/>
              <a:t/>
            </a:r>
            <a:br>
              <a:rPr lang="id-ID" sz="3200" dirty="0" smtClean="0"/>
            </a:br>
            <a:r>
              <a:rPr lang="id-ID" sz="3200" dirty="0" smtClean="0"/>
              <a:t>9 bulan dalam rahim (uterus)</a:t>
            </a:r>
            <a:br>
              <a:rPr lang="id-ID" sz="3200" dirty="0" smtClean="0"/>
            </a:b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id-ID" dirty="0" smtClean="0"/>
          </a:p>
          <a:p>
            <a:pPr algn="ctr"/>
            <a:endParaRPr lang="id-ID" dirty="0" smtClean="0"/>
          </a:p>
          <a:p>
            <a:pPr algn="ctr"/>
            <a:endParaRPr lang="id-ID" dirty="0" smtClean="0"/>
          </a:p>
          <a:p>
            <a:pPr algn="ctr"/>
            <a:endParaRPr lang="id-ID" dirty="0" smtClean="0"/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3556000" y="3105150"/>
          <a:ext cx="2032000" cy="647700"/>
        </p:xfrm>
        <a:graphic>
          <a:graphicData uri="http://schemas.openxmlformats.org/presentationml/2006/ole">
            <p:oleObj spid="_x0000_s59394" name="Packager Shell Object" showAsIcon="1" r:id="rId3" imgW="2032560" imgH="6480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472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sym typeface="Wingdings" pitchFamily="2" charset="2"/>
              </a:rPr>
              <a:t>Reproduksi amfibi (Amphibia)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3363913" cy="30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00200"/>
            <a:ext cx="3319463" cy="291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3048000" y="5181600"/>
            <a:ext cx="3048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Alat reproduksi katak (a) betina dan (b) jantan.</a:t>
            </a:r>
          </a:p>
        </p:txBody>
      </p:sp>
      <p:sp>
        <p:nvSpPr>
          <p:cNvPr id="37895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3352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sym typeface="Wingdings" pitchFamily="2" charset="2"/>
              </a:rPr>
              <a:t>Reproduksi reptil (Reptilia)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219200"/>
            <a:ext cx="5943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2057400" y="563880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Alat reproduksi reptil (a) betina dan (b) jantan. </a:t>
            </a:r>
          </a:p>
        </p:txBody>
      </p:sp>
      <p:sp>
        <p:nvSpPr>
          <p:cNvPr id="38917" name="WordArt 5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2743200" cy="228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Tumbuhan dan Hewan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l="2461" t="54335" r="7693"/>
          <a:stretch>
            <a:fillRect/>
          </a:stretch>
        </p:blipFill>
        <p:spPr bwMode="auto">
          <a:xfrm>
            <a:off x="4424363" y="1828800"/>
            <a:ext cx="3500437" cy="319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57200" y="533400"/>
            <a:ext cx="327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sym typeface="Wingdings" pitchFamily="2" charset="2"/>
              </a:rPr>
              <a:t>Reproduksi burung (Aves)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 l="2461" t="2914" r="7693" b="45766"/>
          <a:stretch>
            <a:fillRect/>
          </a:stretch>
        </p:blipFill>
        <p:spPr bwMode="auto">
          <a:xfrm>
            <a:off x="1066800" y="1371600"/>
            <a:ext cx="35560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828800" y="548640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Alat reproduksi burung (a) betina dan (b) jantan. </a:t>
            </a:r>
          </a:p>
        </p:txBody>
      </p:sp>
      <p:sp>
        <p:nvSpPr>
          <p:cNvPr id="39943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457200" y="533400"/>
            <a:ext cx="3962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  <a:sym typeface="Wingdings" pitchFamily="2" charset="2"/>
              </a:rPr>
              <a:t>Reproduksi mamalia (Mammalia)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 l="5550" r="7509" b="47398"/>
          <a:stretch>
            <a:fillRect/>
          </a:stretch>
        </p:blipFill>
        <p:spPr bwMode="auto">
          <a:xfrm>
            <a:off x="533400" y="1600200"/>
            <a:ext cx="3940175" cy="32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 l="5550" t="50558"/>
          <a:stretch>
            <a:fillRect/>
          </a:stretch>
        </p:blipFill>
        <p:spPr bwMode="auto">
          <a:xfrm>
            <a:off x="4191000" y="1708150"/>
            <a:ext cx="4287838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28800" y="5410200"/>
            <a:ext cx="510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Alat reproduksi mamalia (a) betina dan (b) jantan. </a:t>
            </a:r>
          </a:p>
        </p:txBody>
      </p:sp>
      <p:sp>
        <p:nvSpPr>
          <p:cNvPr id="40967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670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>
                <a:solidFill>
                  <a:srgbClr val="FF3399"/>
                </a:solidFill>
                <a:sym typeface="Wingdings" pitchFamily="2" charset="2"/>
              </a:rPr>
              <a:t>Sistem Reproduksi Invertebrata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81000" y="309245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099FF"/>
                </a:solidFill>
              </a:rPr>
              <a:t>Reproduksi Invertebrata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743200" y="21336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Reproduksi aseksual</a:t>
            </a:r>
            <a:endParaRPr lang="en-US">
              <a:solidFill>
                <a:srgbClr val="CC0066"/>
              </a:solidFill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2743200" y="431165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Reproduksi seksual</a:t>
            </a:r>
            <a:endParaRPr lang="en-US" b="1">
              <a:solidFill>
                <a:srgbClr val="009900"/>
              </a:solidFill>
            </a:endParaRP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5257800" y="1538288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Fragmentasi</a:t>
            </a:r>
            <a:endParaRPr lang="en-US"/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5257800" y="2833688"/>
            <a:ext cx="2286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Partenogenesis</a:t>
            </a:r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2286000" y="2438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2286000" y="4572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2286000" y="2438400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>
            <a:off x="4800600" y="1676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0" name="Line 12"/>
          <p:cNvSpPr>
            <a:spLocks noChangeShapeType="1"/>
          </p:cNvSpPr>
          <p:nvPr/>
        </p:nvSpPr>
        <p:spPr bwMode="auto">
          <a:xfrm>
            <a:off x="4800600" y="3048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>
            <a:off x="4800600" y="1676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3" name="Line 15"/>
          <p:cNvSpPr>
            <a:spLocks noChangeShapeType="1"/>
          </p:cNvSpPr>
          <p:nvPr/>
        </p:nvSpPr>
        <p:spPr bwMode="auto">
          <a:xfrm>
            <a:off x="1905000" y="3429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5257800" y="2147888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Pertunasan</a:t>
            </a:r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>
            <a:off x="4800600" y="2362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787" name="WordArt 1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381000" y="685800"/>
            <a:ext cx="518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Reproduksi aseksual pada Invertebrata</a:t>
            </a:r>
            <a:endParaRPr lang="en-US">
              <a:solidFill>
                <a:srgbClr val="CC0066"/>
              </a:solidFill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 l="5461" t="4124" r="9897"/>
          <a:stretch>
            <a:fillRect/>
          </a:stretch>
        </p:blipFill>
        <p:spPr bwMode="auto">
          <a:xfrm>
            <a:off x="990600" y="1447800"/>
            <a:ext cx="23622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 cstate="print"/>
          <a:srcRect l="8163" r="7483"/>
          <a:stretch>
            <a:fillRect/>
          </a:stretch>
        </p:blipFill>
        <p:spPr bwMode="auto">
          <a:xfrm>
            <a:off x="5334000" y="1524000"/>
            <a:ext cx="23622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85800" y="51054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Pertunasan pada </a:t>
            </a:r>
            <a:r>
              <a:rPr lang="en-US" sz="1400" b="1" i="1"/>
              <a:t>Hydra</a:t>
            </a:r>
            <a:r>
              <a:rPr lang="en-US" sz="1400" b="1"/>
              <a:t>. 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876800" y="4495800"/>
            <a:ext cx="3048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en-US" sz="1400" b="1"/>
              <a:t>Partenogenesis pada kutu daun (</a:t>
            </a:r>
            <a:r>
              <a:rPr lang="en-US" sz="1400" b="1" i="1"/>
              <a:t>Aphid</a:t>
            </a:r>
            <a:r>
              <a:rPr lang="en-US" sz="1400" b="1"/>
              <a:t>). </a:t>
            </a:r>
          </a:p>
        </p:txBody>
      </p:sp>
      <p:sp>
        <p:nvSpPr>
          <p:cNvPr id="33800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381000" y="685800"/>
            <a:ext cx="518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Reproduksi seksual pada Invertebrata</a:t>
            </a:r>
            <a:endParaRPr lang="en-US">
              <a:solidFill>
                <a:srgbClr val="CC0066"/>
              </a:solidFill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590800" y="4572000"/>
            <a:ext cx="3657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Cacing tanah bersifat hermafrodit. 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 l="5653" t="10257" r="6714"/>
          <a:stretch>
            <a:fillRect/>
          </a:stretch>
        </p:blipFill>
        <p:spPr bwMode="auto">
          <a:xfrm>
            <a:off x="2514600" y="2133600"/>
            <a:ext cx="38862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457200" y="1339850"/>
            <a:ext cx="5791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Reproduksi seksual ditandai dengan adanya penyatuan gamet yaitu sperma dan ovum. </a:t>
            </a:r>
          </a:p>
        </p:txBody>
      </p:sp>
      <p:sp>
        <p:nvSpPr>
          <p:cNvPr id="34823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3" name="Picture 3" descr="f7cb32755b75386fae76fd51ec12f65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28800" y="2362200"/>
            <a:ext cx="6858000" cy="1752600"/>
          </a:xfrm>
        </p:spPr>
        <p:txBody>
          <a:bodyPr>
            <a:noAutofit/>
          </a:bodyPr>
          <a:lstStyle/>
          <a:p>
            <a:pPr marL="171450" indent="-171450">
              <a:buNone/>
            </a:pPr>
            <a:r>
              <a:rPr lang="en-US" sz="10000" dirty="0" err="1" smtClean="0">
                <a:latin typeface="Brush Script MT" pitchFamily="66" charset="0"/>
              </a:rPr>
              <a:t>Terima</a:t>
            </a:r>
            <a:r>
              <a:rPr lang="en-US" sz="10000" dirty="0" smtClean="0">
                <a:latin typeface="Brush Script MT" pitchFamily="66" charset="0"/>
              </a:rPr>
              <a:t> </a:t>
            </a:r>
            <a:r>
              <a:rPr lang="en-US" sz="10000" dirty="0" err="1" smtClean="0">
                <a:latin typeface="Brush Script MT" pitchFamily="66" charset="0"/>
              </a:rPr>
              <a:t>kasih</a:t>
            </a:r>
            <a:r>
              <a:rPr lang="en-US" sz="10000" dirty="0" smtClean="0">
                <a:latin typeface="Brush Script MT" pitchFamily="66" charset="0"/>
              </a:rPr>
              <a:t> </a:t>
            </a:r>
          </a:p>
          <a:p>
            <a:pPr marL="171450" indent="-171450">
              <a:buNone/>
            </a:pPr>
            <a:endParaRPr lang="en-US" sz="9600" dirty="0">
              <a:latin typeface="Brush Script MT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63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28600" y="457200"/>
            <a:ext cx="518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b="1">
                <a:solidFill>
                  <a:srgbClr val="FF33CC"/>
                </a:solidFill>
                <a:sym typeface="Wingdings" pitchFamily="2" charset="2"/>
              </a:rPr>
              <a:t>Sistem Reproduksi Manusia</a:t>
            </a:r>
            <a:endParaRPr lang="en-US" sz="2800" b="1">
              <a:sym typeface="Wingdings" pitchFamily="2" charset="2"/>
            </a:endParaRPr>
          </a:p>
        </p:txBody>
      </p:sp>
      <p:grpSp>
        <p:nvGrpSpPr>
          <p:cNvPr id="12316" name="Group 28"/>
          <p:cNvGrpSpPr>
            <a:grpSpLocks/>
          </p:cNvGrpSpPr>
          <p:nvPr/>
        </p:nvGrpSpPr>
        <p:grpSpPr bwMode="auto">
          <a:xfrm>
            <a:off x="381000" y="1447800"/>
            <a:ext cx="8229600" cy="4995864"/>
            <a:chOff x="288" y="672"/>
            <a:chExt cx="5184" cy="3147"/>
          </a:xfrm>
        </p:grpSpPr>
        <p:sp>
          <p:nvSpPr>
            <p:cNvPr id="12311" name="Text Box 23"/>
            <p:cNvSpPr txBox="1">
              <a:spLocks noChangeArrowheads="1"/>
            </p:cNvSpPr>
            <p:nvPr/>
          </p:nvSpPr>
          <p:spPr bwMode="auto">
            <a:xfrm>
              <a:off x="288" y="672"/>
              <a:ext cx="24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 b="1">
                  <a:solidFill>
                    <a:schemeClr val="accent2"/>
                  </a:solidFill>
                  <a:sym typeface="Wingdings" pitchFamily="2" charset="2"/>
                </a:rPr>
                <a:t>Organ reproduksi dalam</a:t>
              </a:r>
            </a:p>
          </p:txBody>
        </p:sp>
        <p:sp>
          <p:nvSpPr>
            <p:cNvPr id="12312" name="Text Box 24"/>
            <p:cNvSpPr txBox="1">
              <a:spLocks noChangeArrowheads="1"/>
            </p:cNvSpPr>
            <p:nvPr/>
          </p:nvSpPr>
          <p:spPr bwMode="auto">
            <a:xfrm>
              <a:off x="384" y="1056"/>
              <a:ext cx="2256" cy="2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en-US" b="1" dirty="0"/>
                <a:t> </a:t>
              </a:r>
              <a:r>
                <a:rPr lang="en-US" b="1" dirty="0" smtClean="0"/>
                <a:t>Testis : </a:t>
              </a:r>
              <a:r>
                <a:rPr lang="en-US" dirty="0" err="1" smtClean="0"/>
                <a:t>mereproduksi</a:t>
              </a:r>
              <a:r>
                <a:rPr lang="en-US" dirty="0" smtClean="0"/>
                <a:t> </a:t>
              </a:r>
              <a:r>
                <a:rPr lang="en-US" dirty="0" err="1" smtClean="0"/>
                <a:t>sperma</a:t>
              </a:r>
              <a:r>
                <a:rPr lang="en-US" dirty="0" smtClean="0"/>
                <a:t>  dg </a:t>
              </a:r>
              <a:r>
                <a:rPr lang="en-US" dirty="0" err="1" smtClean="0"/>
                <a:t>bantuan</a:t>
              </a:r>
              <a:r>
                <a:rPr lang="en-US" dirty="0" smtClean="0"/>
                <a:t> </a:t>
              </a:r>
              <a:r>
                <a:rPr lang="en-US" dirty="0" err="1" smtClean="0"/>
                <a:t>testosteron</a:t>
              </a:r>
              <a:endParaRPr lang="en-US" dirty="0" smtClean="0"/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en-US" dirty="0" smtClean="0"/>
                <a:t> </a:t>
              </a:r>
              <a:r>
                <a:rPr lang="en-US" b="1" dirty="0" err="1"/>
                <a:t>Saluran</a:t>
              </a:r>
              <a:r>
                <a:rPr lang="en-US" b="1" dirty="0"/>
                <a:t> </a:t>
              </a:r>
              <a:r>
                <a:rPr lang="en-US" b="1" dirty="0" err="1"/>
                <a:t>pengeluaran</a:t>
              </a:r>
              <a:r>
                <a:rPr lang="en-US" b="1" dirty="0"/>
                <a:t> </a:t>
              </a:r>
            </a:p>
            <a:p>
              <a:pPr lvl="1" algn="l">
                <a:spcBef>
                  <a:spcPct val="50000"/>
                </a:spcBef>
              </a:pPr>
              <a:r>
                <a:rPr lang="en-US" dirty="0" err="1" smtClean="0">
                  <a:solidFill>
                    <a:srgbClr val="00B050"/>
                  </a:solidFill>
                </a:rPr>
                <a:t>Epididimis</a:t>
              </a:r>
              <a:r>
                <a:rPr lang="en-US" dirty="0" smtClean="0">
                  <a:solidFill>
                    <a:srgbClr val="00B050"/>
                  </a:solidFill>
                </a:rPr>
                <a:t> </a:t>
              </a:r>
              <a:r>
                <a:rPr lang="en-US" dirty="0" smtClean="0"/>
                <a:t>: </a:t>
              </a:r>
              <a:r>
                <a:rPr lang="en-US" dirty="0" err="1" smtClean="0"/>
                <a:t>saluran</a:t>
              </a:r>
              <a:r>
                <a:rPr lang="en-US" dirty="0" smtClean="0"/>
                <a:t> </a:t>
              </a:r>
              <a:r>
                <a:rPr lang="en-US" dirty="0" err="1" smtClean="0"/>
                <a:t>besar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</a:t>
              </a:r>
              <a:r>
                <a:rPr lang="en-US" dirty="0" err="1" smtClean="0"/>
                <a:t>berkelok-kelok</a:t>
              </a:r>
              <a:r>
                <a:rPr lang="en-US" dirty="0" smtClean="0"/>
                <a:t>, </a:t>
              </a:r>
              <a:r>
                <a:rPr lang="en-US" dirty="0" err="1" smtClean="0"/>
                <a:t>tempat</a:t>
              </a:r>
              <a:r>
                <a:rPr lang="en-US" dirty="0" smtClean="0"/>
                <a:t> </a:t>
              </a:r>
              <a:r>
                <a:rPr lang="en-US" dirty="0" err="1" smtClean="0"/>
                <a:t>berkumpulnya</a:t>
              </a:r>
              <a:r>
                <a:rPr lang="en-US" dirty="0" smtClean="0"/>
                <a:t> </a:t>
              </a:r>
              <a:r>
                <a:rPr lang="en-US" dirty="0" err="1" smtClean="0"/>
                <a:t>sperma</a:t>
              </a:r>
              <a:endParaRPr lang="en-US" dirty="0"/>
            </a:p>
            <a:p>
              <a:pPr lvl="1" algn="l">
                <a:spcBef>
                  <a:spcPct val="50000"/>
                </a:spcBef>
              </a:pPr>
              <a:r>
                <a:rPr lang="en-US" dirty="0">
                  <a:solidFill>
                    <a:srgbClr val="00B050"/>
                  </a:solidFill>
                </a:rPr>
                <a:t>Vas </a:t>
              </a:r>
              <a:r>
                <a:rPr lang="en-US" dirty="0" smtClean="0">
                  <a:solidFill>
                    <a:srgbClr val="00B050"/>
                  </a:solidFill>
                </a:rPr>
                <a:t>deferens : </a:t>
              </a:r>
              <a:r>
                <a:rPr lang="en-US" dirty="0" err="1" smtClean="0"/>
                <a:t>menyalurkan</a:t>
              </a:r>
              <a:r>
                <a:rPr lang="en-US" dirty="0" smtClean="0"/>
                <a:t> </a:t>
              </a:r>
              <a:r>
                <a:rPr lang="en-US" dirty="0" err="1" smtClean="0"/>
                <a:t>sperma</a:t>
              </a:r>
              <a:r>
                <a:rPr lang="en-US" dirty="0" smtClean="0"/>
                <a:t> </a:t>
              </a:r>
              <a:r>
                <a:rPr lang="en-US" dirty="0" err="1" smtClean="0"/>
                <a:t>dari</a:t>
              </a:r>
              <a:r>
                <a:rPr lang="en-US" dirty="0" smtClean="0"/>
                <a:t> testis </a:t>
              </a:r>
              <a:r>
                <a:rPr lang="en-US" dirty="0" err="1" smtClean="0"/>
                <a:t>ke</a:t>
              </a:r>
              <a:r>
                <a:rPr lang="en-US" dirty="0" smtClean="0"/>
                <a:t> </a:t>
              </a:r>
              <a:r>
                <a:rPr lang="en-US" dirty="0" err="1" smtClean="0"/>
                <a:t>prostat</a:t>
              </a:r>
              <a:r>
                <a:rPr lang="en-US" dirty="0" smtClean="0"/>
                <a:t> </a:t>
              </a:r>
              <a:r>
                <a:rPr lang="en-US" dirty="0" err="1" smtClean="0"/>
                <a:t>dengan</a:t>
              </a:r>
              <a:r>
                <a:rPr lang="en-US" dirty="0" smtClean="0"/>
                <a:t> </a:t>
              </a:r>
              <a:r>
                <a:rPr lang="en-US" dirty="0" err="1" smtClean="0"/>
                <a:t>panjang</a:t>
              </a:r>
              <a:r>
                <a:rPr lang="en-US" dirty="0" smtClean="0"/>
                <a:t> 4,5 cm </a:t>
              </a:r>
              <a:r>
                <a:rPr lang="en-US" dirty="0" err="1" smtClean="0"/>
                <a:t>dan</a:t>
              </a:r>
              <a:r>
                <a:rPr lang="en-US" dirty="0" smtClean="0"/>
                <a:t> diameter 2,5 cm</a:t>
              </a:r>
              <a:endParaRPr lang="en-US" dirty="0"/>
            </a:p>
            <a:p>
              <a:pPr lvl="1" algn="l">
                <a:spcBef>
                  <a:spcPct val="50000"/>
                </a:spcBef>
              </a:pPr>
              <a:r>
                <a:rPr lang="en-US" dirty="0" err="1">
                  <a:solidFill>
                    <a:srgbClr val="00B050"/>
                  </a:solidFill>
                </a:rPr>
                <a:t>Saluran</a:t>
              </a:r>
              <a:r>
                <a:rPr lang="en-US" dirty="0">
                  <a:solidFill>
                    <a:srgbClr val="00B050"/>
                  </a:solidFill>
                </a:rPr>
                <a:t> </a:t>
              </a:r>
              <a:r>
                <a:rPr lang="en-US" dirty="0" err="1" smtClean="0">
                  <a:solidFill>
                    <a:srgbClr val="00B050"/>
                  </a:solidFill>
                </a:rPr>
                <a:t>ejakulasi</a:t>
              </a:r>
              <a:r>
                <a:rPr lang="en-US" dirty="0" smtClean="0">
                  <a:solidFill>
                    <a:srgbClr val="00B050"/>
                  </a:solidFill>
                </a:rPr>
                <a:t> </a:t>
              </a:r>
              <a:r>
                <a:rPr lang="en-US" dirty="0" smtClean="0"/>
                <a:t>: </a:t>
              </a:r>
              <a:r>
                <a:rPr lang="en-US" dirty="0" err="1" smtClean="0"/>
                <a:t>mengeluarkan</a:t>
              </a:r>
              <a:r>
                <a:rPr lang="en-US" dirty="0" smtClean="0"/>
                <a:t> air </a:t>
              </a:r>
              <a:r>
                <a:rPr lang="en-US" dirty="0" err="1" smtClean="0"/>
                <a:t>mani</a:t>
              </a:r>
              <a:endParaRPr lang="en-US" dirty="0"/>
            </a:p>
            <a:p>
              <a:pPr algn="l">
                <a:spcBef>
                  <a:spcPct val="50000"/>
                </a:spcBef>
              </a:pPr>
              <a:r>
                <a:rPr lang="en-US"/>
                <a:t>        </a:t>
              </a:r>
              <a:endParaRPr lang="en-US" dirty="0"/>
            </a:p>
          </p:txBody>
        </p:sp>
        <p:sp>
          <p:nvSpPr>
            <p:cNvPr id="12313" name="Text Box 25"/>
            <p:cNvSpPr txBox="1">
              <a:spLocks noChangeArrowheads="1"/>
            </p:cNvSpPr>
            <p:nvPr/>
          </p:nvSpPr>
          <p:spPr bwMode="auto">
            <a:xfrm>
              <a:off x="2976" y="672"/>
              <a:ext cx="24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 b="1">
                  <a:solidFill>
                    <a:schemeClr val="accent2"/>
                  </a:solidFill>
                  <a:sym typeface="Wingdings" pitchFamily="2" charset="2"/>
                </a:rPr>
                <a:t>Organ reproduksi luar</a:t>
              </a:r>
            </a:p>
          </p:txBody>
        </p:sp>
        <p:sp>
          <p:nvSpPr>
            <p:cNvPr id="12314" name="Text Box 26"/>
            <p:cNvSpPr txBox="1">
              <a:spLocks noChangeArrowheads="1"/>
            </p:cNvSpPr>
            <p:nvPr/>
          </p:nvSpPr>
          <p:spPr bwMode="auto">
            <a:xfrm>
              <a:off x="3072" y="1056"/>
              <a:ext cx="2256" cy="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en-US" b="1" dirty="0"/>
                <a:t> Penis </a:t>
              </a:r>
              <a:r>
                <a:rPr lang="en-US" dirty="0"/>
                <a:t> </a:t>
              </a:r>
            </a:p>
            <a:p>
              <a:pPr algn="l">
                <a:spcBef>
                  <a:spcPct val="50000"/>
                </a:spcBef>
                <a:buFontTx/>
                <a:buChar char="•"/>
              </a:pPr>
              <a:r>
                <a:rPr lang="en-US" dirty="0"/>
                <a:t> </a:t>
              </a:r>
              <a:r>
                <a:rPr lang="en-US" b="1" dirty="0" err="1"/>
                <a:t>Skrotum</a:t>
              </a:r>
              <a:endParaRPr lang="en-US" dirty="0"/>
            </a:p>
          </p:txBody>
        </p:sp>
      </p:grpSp>
      <p:sp>
        <p:nvSpPr>
          <p:cNvPr id="12315" name="WordArt 2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  <p:sp>
        <p:nvSpPr>
          <p:cNvPr id="12317" name="Text Box 29"/>
          <p:cNvSpPr txBox="1">
            <a:spLocks noChangeArrowheads="1"/>
          </p:cNvSpPr>
          <p:nvPr/>
        </p:nvSpPr>
        <p:spPr bwMode="auto">
          <a:xfrm>
            <a:off x="4876800" y="4114800"/>
            <a:ext cx="2971800" cy="1196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9900FF"/>
                </a:solidFill>
              </a:rPr>
              <a:t>SISTEM REPRODUKSI PRIA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1295400"/>
            <a:ext cx="6019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dirty="0" smtClean="0"/>
              <a:t> </a:t>
            </a:r>
            <a:r>
              <a:rPr lang="en-US" dirty="0" err="1" smtClean="0">
                <a:solidFill>
                  <a:srgbClr val="00B050"/>
                </a:solidFill>
              </a:rPr>
              <a:t>Uretra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: </a:t>
            </a:r>
            <a:r>
              <a:rPr lang="en-US" dirty="0" err="1" smtClean="0"/>
              <a:t>mengeluarkan</a:t>
            </a:r>
            <a:r>
              <a:rPr lang="en-US" dirty="0" smtClean="0"/>
              <a:t> air </a:t>
            </a:r>
            <a:r>
              <a:rPr lang="en-US" dirty="0" err="1" smtClean="0"/>
              <a:t>seni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air </a:t>
            </a:r>
            <a:r>
              <a:rPr lang="en-US" dirty="0" err="1" smtClean="0"/>
              <a:t>mani</a:t>
            </a:r>
            <a:endParaRPr lang="en-US" dirty="0" smtClean="0"/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b="1" dirty="0" err="1" smtClean="0"/>
              <a:t>Kelenjar</a:t>
            </a:r>
            <a:r>
              <a:rPr lang="en-US" b="1" dirty="0" smtClean="0"/>
              <a:t> </a:t>
            </a:r>
            <a:r>
              <a:rPr lang="en-US" b="1" dirty="0" err="1" smtClean="0"/>
              <a:t>asesoris</a:t>
            </a:r>
            <a:endParaRPr lang="en-US" b="1" dirty="0" smtClean="0"/>
          </a:p>
          <a:p>
            <a:pPr lvl="1" algn="l">
              <a:spcBef>
                <a:spcPct val="50000"/>
              </a:spcBef>
            </a:pPr>
            <a:r>
              <a:rPr lang="en-US" dirty="0" err="1" smtClean="0"/>
              <a:t>Vesikula</a:t>
            </a:r>
            <a:r>
              <a:rPr lang="en-US" dirty="0" smtClean="0"/>
              <a:t> </a:t>
            </a:r>
            <a:r>
              <a:rPr lang="en-US" dirty="0" err="1" smtClean="0"/>
              <a:t>seminalis</a:t>
            </a:r>
            <a:endParaRPr lang="en-US" dirty="0" smtClean="0"/>
          </a:p>
          <a:p>
            <a:pPr lvl="1" algn="l">
              <a:spcBef>
                <a:spcPct val="50000"/>
              </a:spcBef>
            </a:pPr>
            <a:r>
              <a:rPr lang="en-US" dirty="0" err="1" smtClean="0"/>
              <a:t>Kelenjar</a:t>
            </a:r>
            <a:r>
              <a:rPr lang="en-US" dirty="0" smtClean="0"/>
              <a:t> </a:t>
            </a:r>
            <a:r>
              <a:rPr lang="en-US" dirty="0" err="1" smtClean="0"/>
              <a:t>prostat</a:t>
            </a:r>
            <a:endParaRPr lang="en-US" dirty="0" smtClean="0"/>
          </a:p>
          <a:p>
            <a:pPr lvl="1" algn="l">
              <a:spcBef>
                <a:spcPct val="50000"/>
              </a:spcBef>
            </a:pPr>
            <a:r>
              <a:rPr lang="en-US" dirty="0" err="1" smtClean="0"/>
              <a:t>Kelenjar</a:t>
            </a:r>
            <a:r>
              <a:rPr lang="en-US" dirty="0" smtClean="0"/>
              <a:t> Cowper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 flipV="1">
            <a:off x="2286000" y="3200400"/>
            <a:ext cx="4572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lang="en-US" dirty="0" smtClean="0"/>
          </a:p>
          <a:p>
            <a:pPr algn="l">
              <a:spcBef>
                <a:spcPct val="50000"/>
              </a:spcBef>
            </a:pPr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457200" y="60960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  <a:sym typeface="Wingdings" pitchFamily="2" charset="2"/>
              </a:rPr>
              <a:t>Organ reproduksi dalam</a:t>
            </a:r>
          </a:p>
        </p:txBody>
      </p:sp>
      <p:graphicFrame>
        <p:nvGraphicFramePr>
          <p:cNvPr id="13319" name="Object 7"/>
          <p:cNvGraphicFramePr>
            <a:graphicFrameLocks noChangeAspect="1"/>
          </p:cNvGraphicFramePr>
          <p:nvPr/>
        </p:nvGraphicFramePr>
        <p:xfrm>
          <a:off x="4800600" y="1574800"/>
          <a:ext cx="4051300" cy="2844800"/>
        </p:xfrm>
        <a:graphic>
          <a:graphicData uri="http://schemas.openxmlformats.org/presentationml/2006/ole">
            <p:oleObj spid="_x0000_s13319" name="Image" r:id="rId3" imgW="4050794" imgH="6273016" progId="">
              <p:embed/>
            </p:oleObj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/>
        </p:nvGraphicFramePr>
        <p:xfrm>
          <a:off x="533400" y="1295400"/>
          <a:ext cx="4051300" cy="3378200"/>
        </p:xfrm>
        <a:graphic>
          <a:graphicData uri="http://schemas.openxmlformats.org/presentationml/2006/ole">
            <p:oleObj spid="_x0000_s13320" name="Image" r:id="rId4" imgW="4050794" imgH="6273016" progId="">
              <p:embed/>
            </p:oleObj>
          </a:graphicData>
        </a:graphic>
      </p:graphicFrame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1447800" y="4724400"/>
            <a:ext cx="6248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400" b="1"/>
              <a:t>Organ reproduksi pria tampak dari (a) samping dan (b) depan. </a:t>
            </a:r>
          </a:p>
        </p:txBody>
      </p:sp>
      <p:sp>
        <p:nvSpPr>
          <p:cNvPr id="13323" name="WordArt 1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2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 Reproduksi </a:t>
            </a: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0" y="1219200"/>
            <a:ext cx="457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>
                <a:solidFill>
                  <a:srgbClr val="FF0000"/>
                </a:solidFill>
              </a:rPr>
              <a:t>Ereksi</a:t>
            </a:r>
            <a:r>
              <a:rPr lang="en-US" dirty="0" smtClean="0"/>
              <a:t> : </a:t>
            </a:r>
            <a:r>
              <a:rPr lang="en-US" dirty="0" err="1" smtClean="0"/>
              <a:t>penegangan</a:t>
            </a:r>
            <a:r>
              <a:rPr lang="en-US" dirty="0" smtClean="0"/>
              <a:t>, </a:t>
            </a:r>
            <a:r>
              <a:rPr lang="en-US" dirty="0" err="1" smtClean="0"/>
              <a:t>pembesaran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pemanjangan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penis yang </a:t>
            </a:r>
            <a:r>
              <a:rPr lang="en-US" dirty="0" err="1" smtClean="0"/>
              <a:t>disebabkan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penambahan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dirty="0" smtClean="0"/>
              <a:t> </a:t>
            </a:r>
            <a:r>
              <a:rPr lang="en-US" dirty="0" err="1" smtClean="0"/>
              <a:t>darah</a:t>
            </a:r>
            <a:r>
              <a:rPr lang="en-US" dirty="0" smtClean="0"/>
              <a:t> </a:t>
            </a:r>
            <a:r>
              <a:rPr lang="en-US" dirty="0" err="1" smtClean="0"/>
              <a:t>dipenis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 err="1" smtClean="0">
                <a:solidFill>
                  <a:srgbClr val="FF0000"/>
                </a:solidFill>
              </a:rPr>
              <a:t>Ejakulasi</a:t>
            </a:r>
            <a:r>
              <a:rPr lang="en-US" dirty="0" smtClean="0"/>
              <a:t> : </a:t>
            </a:r>
            <a:r>
              <a:rPr lang="en-US" dirty="0" err="1" smtClean="0"/>
              <a:t>keluarnya</a:t>
            </a:r>
            <a:r>
              <a:rPr lang="en-US" dirty="0" smtClean="0"/>
              <a:t> air </a:t>
            </a:r>
            <a:r>
              <a:rPr lang="en-US" dirty="0" err="1" smtClean="0"/>
              <a:t>mani</a:t>
            </a:r>
            <a:r>
              <a:rPr lang="en-US" dirty="0" smtClean="0"/>
              <a:t> yang </a:t>
            </a:r>
            <a:r>
              <a:rPr lang="en-US" dirty="0" err="1" smtClean="0"/>
              <a:t>mengandung</a:t>
            </a:r>
            <a:r>
              <a:rPr lang="en-US" dirty="0" smtClean="0"/>
              <a:t> </a:t>
            </a:r>
            <a:r>
              <a:rPr lang="en-US" dirty="0" err="1" smtClean="0"/>
              <a:t>sperma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kemih</a:t>
            </a:r>
            <a:r>
              <a:rPr lang="en-US" dirty="0" smtClean="0"/>
              <a:t> </a:t>
            </a:r>
            <a:r>
              <a:rPr lang="en-US" dirty="0" err="1" smtClean="0"/>
              <a:t>dibatang</a:t>
            </a:r>
            <a:r>
              <a:rPr lang="en-US" dirty="0" smtClean="0"/>
              <a:t> penis.</a:t>
            </a:r>
          </a:p>
          <a:p>
            <a:endParaRPr lang="en-US" dirty="0" smtClean="0"/>
          </a:p>
          <a:p>
            <a:r>
              <a:rPr lang="en-US" dirty="0" err="1" smtClean="0"/>
              <a:t>Ejakulasi</a:t>
            </a:r>
            <a:r>
              <a:rPr lang="en-US" dirty="0" smtClean="0"/>
              <a:t> yang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alami</a:t>
            </a:r>
            <a:r>
              <a:rPr lang="en-US" dirty="0" smtClean="0"/>
              <a:t> (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disadari</a:t>
            </a:r>
            <a:r>
              <a:rPr lang="en-US" dirty="0" smtClean="0"/>
              <a:t>) : </a:t>
            </a:r>
            <a:r>
              <a:rPr lang="en-US" i="1" dirty="0" err="1" smtClean="0">
                <a:solidFill>
                  <a:srgbClr val="FF0000"/>
                </a:solidFill>
              </a:rPr>
              <a:t>mimpi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>
                <a:solidFill>
                  <a:srgbClr val="FF0000"/>
                </a:solidFill>
              </a:rPr>
              <a:t>basah</a:t>
            </a:r>
            <a:endParaRPr lang="en-US" i="1" dirty="0" smtClean="0">
              <a:solidFill>
                <a:srgbClr val="FF0000"/>
              </a:solidFill>
            </a:endParaRPr>
          </a:p>
          <a:p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Ejakulasi</a:t>
            </a:r>
            <a:r>
              <a:rPr lang="en-US" dirty="0" smtClean="0"/>
              <a:t> yang </a:t>
            </a:r>
            <a:r>
              <a:rPr lang="en-US" dirty="0" err="1" smtClean="0"/>
              <a:t>terjadi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rangsangan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diri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 : </a:t>
            </a:r>
            <a:r>
              <a:rPr lang="en-US" i="1" dirty="0" err="1" smtClean="0">
                <a:solidFill>
                  <a:srgbClr val="FF0000"/>
                </a:solidFill>
              </a:rPr>
              <a:t>onani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